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0"/>
  </p:notesMasterIdLst>
  <p:sldIdLst>
    <p:sldId id="256" r:id="rId2"/>
    <p:sldId id="264" r:id="rId3"/>
    <p:sldId id="265" r:id="rId4"/>
    <p:sldId id="266" r:id="rId5"/>
    <p:sldId id="267" r:id="rId6"/>
    <p:sldId id="268" r:id="rId7"/>
    <p:sldId id="269" r:id="rId8"/>
    <p:sldId id="270" r:id="rId9"/>
    <p:sldId id="272" r:id="rId10"/>
    <p:sldId id="257" r:id="rId11"/>
    <p:sldId id="259" r:id="rId12"/>
    <p:sldId id="260" r:id="rId13"/>
    <p:sldId id="261" r:id="rId14"/>
    <p:sldId id="262" r:id="rId15"/>
    <p:sldId id="263"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7" autoAdjust="0"/>
    <p:restoredTop sz="94660"/>
  </p:normalViewPr>
  <p:slideViewPr>
    <p:cSldViewPr>
      <p:cViewPr varScale="1">
        <p:scale>
          <a:sx n="82" d="100"/>
          <a:sy n="82" d="100"/>
        </p:scale>
        <p:origin x="-154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98CB77-A9D7-41FB-87EB-EE9B36D3AE7B}" type="datetimeFigureOut">
              <a:rPr lang="ru-RU" smtClean="0"/>
              <a:pPr/>
              <a:t>05.03.2020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10F6A4-E97A-46D5-873D-AACFAACEDEA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610F6A4-E97A-46D5-873D-AACFAACEDEA3}" type="slidenum">
              <a:rPr lang="ru-RU" smtClean="0"/>
              <a:pPr/>
              <a:t>26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C6AD8C4-DEE4-4579-AF71-5BA60242948F}"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D6A8363-1559-4E57-BB78-271C1BF78146}" type="datetimeFigureOut">
              <a:rPr lang="ru-RU" smtClean="0"/>
              <a:pPr/>
              <a:t>05.03.2020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6AD8C4-DEE4-4579-AF71-5BA60242948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D6A8363-1559-4E57-BB78-271C1BF78146}" type="datetimeFigureOut">
              <a:rPr lang="ru-RU" smtClean="0"/>
              <a:pPr/>
              <a:t>05.03.2020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C6AD8C4-DEE4-4579-AF71-5BA60242948F}"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620688"/>
            <a:ext cx="7851648" cy="1828800"/>
          </a:xfrm>
        </p:spPr>
        <p:txBody>
          <a:bodyPr/>
          <a:lstStyle/>
          <a:p>
            <a:pPr algn="ctr"/>
            <a:r>
              <a:rPr lang="ru-RU" dirty="0" err="1" smtClean="0">
                <a:solidFill>
                  <a:schemeClr val="tx1"/>
                </a:solidFill>
                <a:latin typeface="Times New Roman" pitchFamily="18" charset="0"/>
                <a:cs typeface="Times New Roman" pitchFamily="18" charset="0"/>
              </a:rPr>
              <a:t>Орталы</a:t>
            </a:r>
            <a:r>
              <a:rPr lang="kk-KZ" dirty="0" smtClean="0">
                <a:solidFill>
                  <a:schemeClr val="tx1"/>
                </a:solidFill>
                <a:latin typeface="Times New Roman" pitchFamily="18" charset="0"/>
                <a:cs typeface="Times New Roman" pitchFamily="18" charset="0"/>
              </a:rPr>
              <a:t>қ Азиядағы архитектура </a:t>
            </a:r>
            <a:endParaRPr lang="ru-RU" dirty="0">
              <a:solidFill>
                <a:schemeClr val="tx1"/>
              </a:solidFill>
              <a:latin typeface="Times New Roman" pitchFamily="18" charset="0"/>
              <a:cs typeface="Times New Roman" pitchFamily="18" charset="0"/>
            </a:endParaRPr>
          </a:p>
        </p:txBody>
      </p:sp>
      <p:pic>
        <p:nvPicPr>
          <p:cNvPr id="4" name="Рисунок 3" descr="unnamed (4).jpg"/>
          <p:cNvPicPr>
            <a:picLocks noChangeAspect="1"/>
          </p:cNvPicPr>
          <p:nvPr/>
        </p:nvPicPr>
        <p:blipFill>
          <a:blip r:embed="rId2" cstate="print"/>
          <a:stretch>
            <a:fillRect/>
          </a:stretch>
        </p:blipFill>
        <p:spPr>
          <a:xfrm>
            <a:off x="1691680" y="2708920"/>
            <a:ext cx="5976664" cy="414908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492896"/>
            <a:ext cx="8229600" cy="1143000"/>
          </a:xfrm>
        </p:spPr>
        <p:txBody>
          <a:bodyPr>
            <a:normAutofit/>
          </a:bodyPr>
          <a:lstStyle/>
          <a:p>
            <a:pPr algn="ctr"/>
            <a:r>
              <a:rPr lang="kk-KZ" sz="6000" dirty="0" smtClean="0">
                <a:solidFill>
                  <a:schemeClr val="tx1"/>
                </a:solidFill>
                <a:latin typeface="Times New Roman" pitchFamily="18" charset="0"/>
                <a:cs typeface="Times New Roman" pitchFamily="18" charset="0"/>
              </a:rPr>
              <a:t>Қазақстан сәулет өнері</a:t>
            </a:r>
            <a:endParaRPr lang="ru-RU" sz="6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20080"/>
          </a:xfrm>
        </p:spPr>
        <p:txBody>
          <a:bodyPr>
            <a:normAutofit/>
          </a:bodyPr>
          <a:lstStyle/>
          <a:p>
            <a:r>
              <a:rPr lang="kk-KZ" sz="4400" dirty="0" smtClean="0">
                <a:solidFill>
                  <a:schemeClr val="tx1"/>
                </a:solidFill>
                <a:latin typeface="Times New Roman" pitchFamily="18" charset="0"/>
                <a:cs typeface="Times New Roman" pitchFamily="18" charset="0"/>
              </a:rPr>
              <a:t>Қошқар ата құлыптасы</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0" y="1124744"/>
            <a:ext cx="4283968" cy="5733256"/>
          </a:xfrm>
        </p:spPr>
        <p:txBody>
          <a:bodyPr>
            <a:normAutofit fontScale="92500"/>
          </a:bodyPr>
          <a:lstStyle/>
          <a:p>
            <a:r>
              <a:rPr lang="ru-RU" dirty="0" err="1" smtClean="0">
                <a:latin typeface="Times New Roman" pitchFamily="18" charset="0"/>
                <a:cs typeface="Times New Roman" pitchFamily="18" charset="0"/>
              </a:rPr>
              <a:t>Ақтау қаласынан </a:t>
            </a:r>
            <a:r>
              <a:rPr lang="ru-RU" dirty="0" smtClean="0">
                <a:latin typeface="Times New Roman" pitchFamily="18" charset="0"/>
                <a:cs typeface="Times New Roman" pitchFamily="18" charset="0"/>
              </a:rPr>
              <a:t>17 </a:t>
            </a:r>
            <a:r>
              <a:rPr lang="ru-RU" dirty="0" err="1" smtClean="0">
                <a:latin typeface="Times New Roman" pitchFamily="18" charset="0"/>
                <a:cs typeface="Times New Roman" pitchFamily="18" charset="0"/>
              </a:rPr>
              <a:t>шақырым жерде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Ақшұқыр кентінің шетінде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көне Некрополиялардың бірі</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Қошқар ата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орналасқан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жерде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кесене</a:t>
            </a:r>
            <a:r>
              <a:rPr lang="ru-RU" dirty="0" smtClean="0">
                <a:latin typeface="Times New Roman" pitchFamily="18" charset="0"/>
                <a:cs typeface="Times New Roman" pitchFamily="18" charset="0"/>
              </a:rPr>
              <a:t> XVII-XVIII </a:t>
            </a:r>
            <a:r>
              <a:rPr lang="ru-RU" dirty="0" err="1" smtClean="0">
                <a:latin typeface="Times New Roman" pitchFamily="18" charset="0"/>
                <a:cs typeface="Times New Roman" pitchFamily="18" charset="0"/>
              </a:rPr>
              <a:t>ғасырлары салынған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Ескерткіш</a:t>
            </a:r>
            <a:r>
              <a:rPr lang="ru-RU" dirty="0" smtClean="0">
                <a:latin typeface="Times New Roman" pitchFamily="18" charset="0"/>
                <a:cs typeface="Times New Roman" pitchFamily="18" charset="0"/>
              </a:rPr>
              <a:t> 2-2,5 </a:t>
            </a:r>
            <a:r>
              <a:rPr lang="ru-RU" dirty="0" err="1" smtClean="0">
                <a:latin typeface="Times New Roman" pitchFamily="18" charset="0"/>
                <a:cs typeface="Times New Roman" pitchFamily="18" charset="0"/>
              </a:rPr>
              <a:t>мың жасты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құрайды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Қазіргі уақытта кесене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бұзылған күйде жатыр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Мұнда басты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жерлеу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рәсімдері өтеді.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Құрбандық ошағының фрагменті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биіктігі</a:t>
            </a:r>
            <a:r>
              <a:rPr lang="ru-RU" dirty="0" smtClean="0">
                <a:latin typeface="Times New Roman" pitchFamily="18" charset="0"/>
                <a:cs typeface="Times New Roman" pitchFamily="18" charset="0"/>
              </a:rPr>
              <a:t> 80 см </a:t>
            </a:r>
            <a:r>
              <a:rPr lang="ru-RU" dirty="0" err="1" smtClean="0">
                <a:latin typeface="Times New Roman" pitchFamily="18" charset="0"/>
                <a:cs typeface="Times New Roman" pitchFamily="18" charset="0"/>
              </a:rPr>
              <a:t>биіктікке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созылған</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 name="Рисунок 3" descr="Қазақ_архитектурасы.jpg"/>
          <p:cNvPicPr>
            <a:picLocks noChangeAspect="1"/>
          </p:cNvPicPr>
          <p:nvPr/>
        </p:nvPicPr>
        <p:blipFill>
          <a:blip r:embed="rId2" cstate="print"/>
          <a:stretch>
            <a:fillRect/>
          </a:stretch>
        </p:blipFill>
        <p:spPr>
          <a:xfrm>
            <a:off x="4355976" y="1052736"/>
            <a:ext cx="4788024" cy="580526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20688"/>
          </a:xfrm>
        </p:spPr>
        <p:txBody>
          <a:bodyPr>
            <a:normAutofit fontScale="90000"/>
          </a:bodyPr>
          <a:lstStyle/>
          <a:p>
            <a:r>
              <a:rPr lang="ru-RU" sz="4400" b="1" dirty="0" err="1" smtClean="0">
                <a:solidFill>
                  <a:schemeClr val="tx1"/>
                </a:solidFill>
                <a:latin typeface="Times New Roman" pitchFamily="18" charset="0"/>
                <a:cs typeface="Times New Roman" pitchFamily="18" charset="0"/>
              </a:rPr>
              <a:t>Айша</a:t>
            </a:r>
            <a:r>
              <a:rPr lang="ru-RU" sz="4400" b="1" dirty="0" smtClean="0">
                <a:solidFill>
                  <a:schemeClr val="tx1"/>
                </a:solidFill>
                <a:latin typeface="Times New Roman" pitchFamily="18" charset="0"/>
                <a:cs typeface="Times New Roman" pitchFamily="18" charset="0"/>
              </a:rPr>
              <a:t> </a:t>
            </a:r>
            <a:r>
              <a:rPr lang="ru-RU" sz="4400" b="1" dirty="0" err="1" smtClean="0">
                <a:solidFill>
                  <a:schemeClr val="tx1"/>
                </a:solidFill>
                <a:latin typeface="Times New Roman" pitchFamily="18" charset="0"/>
                <a:cs typeface="Times New Roman" pitchFamily="18" charset="0"/>
              </a:rPr>
              <a:t>бибі</a:t>
            </a:r>
            <a:r>
              <a:rPr lang="ru-RU" sz="4400" b="1" dirty="0" smtClean="0">
                <a:solidFill>
                  <a:schemeClr val="tx1"/>
                </a:solidFill>
                <a:latin typeface="Times New Roman" pitchFamily="18" charset="0"/>
                <a:cs typeface="Times New Roman" pitchFamily="18" charset="0"/>
              </a:rPr>
              <a:t> </a:t>
            </a:r>
            <a:r>
              <a:rPr lang="ru-RU" sz="4400" b="1" dirty="0" err="1" smtClean="0">
                <a:solidFill>
                  <a:schemeClr val="tx1"/>
                </a:solidFill>
                <a:latin typeface="Times New Roman" pitchFamily="18" charset="0"/>
                <a:cs typeface="Times New Roman" pitchFamily="18" charset="0"/>
              </a:rPr>
              <a:t>кесенесі</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0" y="764704"/>
            <a:ext cx="9144000" cy="6093296"/>
          </a:xfrm>
          <a:ln>
            <a:noFill/>
          </a:ln>
        </p:spPr>
        <p:txBody>
          <a:bodyPr>
            <a:normAutofit lnSpcReduction="10000"/>
          </a:bodyPr>
          <a:lstStyle/>
          <a:p>
            <a:pPr>
              <a:buNone/>
            </a:pPr>
            <a:r>
              <a:rPr lang="ru-RU" b="1" dirty="0" smtClean="0"/>
              <a:t>   </a:t>
            </a:r>
            <a:r>
              <a:rPr lang="ru-RU" dirty="0" smtClean="0"/>
              <a:t> </a:t>
            </a:r>
            <a:r>
              <a:rPr lang="ru-RU" dirty="0" smtClean="0">
                <a:latin typeface="Times New Roman" pitchFamily="18" charset="0"/>
                <a:cs typeface="Times New Roman" pitchFamily="18" charset="0"/>
              </a:rPr>
              <a:t>ХІ-</a:t>
            </a:r>
            <a:r>
              <a:rPr lang="en-US" dirty="0" smtClean="0">
                <a:latin typeface="Times New Roman" pitchFamily="18" charset="0"/>
                <a:cs typeface="Times New Roman" pitchFamily="18" charset="0"/>
              </a:rPr>
              <a:t>XII </a:t>
            </a:r>
            <a:r>
              <a:rPr lang="ru-RU" dirty="0" err="1" smtClean="0">
                <a:latin typeface="Times New Roman" pitchFamily="18" charset="0"/>
                <a:cs typeface="Times New Roman" pitchFamily="18" charset="0"/>
              </a:rPr>
              <a:t>ғасырлардағы сәулет өнерінің көрнекті ескерткіші</a:t>
            </a:r>
            <a:r>
              <a:rPr lang="ru-RU" dirty="0" smtClean="0">
                <a:latin typeface="Times New Roman" pitchFamily="18" charset="0"/>
                <a:cs typeface="Times New Roman" pitchFamily="18" charset="0"/>
              </a:rPr>
              <a:t>. Жамбыл </a:t>
            </a:r>
            <a:r>
              <a:rPr lang="ru-RU" dirty="0" err="1" smtClean="0">
                <a:latin typeface="Times New Roman" pitchFamily="18" charset="0"/>
                <a:cs typeface="Times New Roman" pitchFamily="18" charset="0"/>
              </a:rPr>
              <a:t>облысы</a:t>
            </a:r>
            <a:r>
              <a:rPr lang="ru-RU" dirty="0" smtClean="0">
                <a:latin typeface="Times New Roman" pitchFamily="18" charset="0"/>
                <a:cs typeface="Times New Roman" pitchFamily="18" charset="0"/>
              </a:rPr>
              <a:t> Жамбыл </a:t>
            </a:r>
            <a:r>
              <a:rPr lang="ru-RU" dirty="0" err="1" smtClean="0">
                <a:latin typeface="Times New Roman" pitchFamily="18" charset="0"/>
                <a:cs typeface="Times New Roman" pitchFamily="18" charset="0"/>
              </a:rPr>
              <a:t>ауданында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бибі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ауылында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орналасқан</a:t>
            </a:r>
            <a:r>
              <a:rPr lang="ru-RU" dirty="0" smtClean="0">
                <a:latin typeface="Times New Roman" pitchFamily="18" charset="0"/>
                <a:cs typeface="Times New Roman" pitchFamily="18" charset="0"/>
              </a:rPr>
              <a:t>. Сырты </a:t>
            </a:r>
            <a:r>
              <a:rPr lang="ru-RU" dirty="0" err="1" smtClean="0">
                <a:latin typeface="Times New Roman" pitchFamily="18" charset="0"/>
                <a:cs typeface="Times New Roman" pitchFamily="18" charset="0"/>
              </a:rPr>
              <a:t>керамикалық плиталармен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қаланып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ойып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жасалған өрнектің сән-салтанаты </a:t>
            </a:r>
            <a:r>
              <a:rPr lang="ru-RU" dirty="0" smtClean="0">
                <a:latin typeface="Times New Roman" pitchFamily="18" charset="0"/>
                <a:cs typeface="Times New Roman" pitchFamily="18" charset="0"/>
              </a:rPr>
              <a:t>мен сан </a:t>
            </a:r>
            <a:r>
              <a:rPr lang="ru-RU" dirty="0" err="1" smtClean="0">
                <a:latin typeface="Times New Roman" pitchFamily="18" charset="0"/>
                <a:cs typeface="Times New Roman" pitchFamily="18" charset="0"/>
              </a:rPr>
              <a:t>түрлілігі жағынан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Қазақстандағы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басқа мемориалдық-дәстүрлік ескерткіштер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ішінде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оған тең келетіні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Ескерткішті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қалаған кірпіштердің әртүрлілігінің өзі таң қалдырады.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алғашқы қалпы біздің уақытымызға дейін</a:t>
            </a:r>
            <a:r>
              <a:rPr lang="ru-RU" dirty="0" smtClean="0">
                <a:latin typeface="Times New Roman" pitchFamily="18" charset="0"/>
                <a:cs typeface="Times New Roman" pitchFamily="18" charset="0"/>
              </a:rPr>
              <a:t> тек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қабырғасында сақталған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Пішіні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шаршыланып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біткен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ауданы</a:t>
            </a:r>
            <a:r>
              <a:rPr lang="ru-RU" dirty="0" smtClean="0">
                <a:latin typeface="Times New Roman" pitchFamily="18" charset="0"/>
                <a:cs typeface="Times New Roman" pitchFamily="18" charset="0"/>
              </a:rPr>
              <a:t> 7,6 х7,6 м, </a:t>
            </a:r>
            <a:r>
              <a:rPr lang="ru-RU" dirty="0" err="1" smtClean="0">
                <a:latin typeface="Times New Roman" pitchFamily="18" charset="0"/>
                <a:cs typeface="Times New Roman" pitchFamily="18" charset="0"/>
              </a:rPr>
              <a:t>бұрыштар бағана-тіреулер арқылы көтерілген.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Кесене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ортасында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құлпытас </a:t>
            </a:r>
            <a:r>
              <a:rPr lang="ru-RU" dirty="0" smtClean="0">
                <a:latin typeface="Times New Roman" pitchFamily="18" charset="0"/>
                <a:cs typeface="Times New Roman" pitchFamily="18" charset="0"/>
              </a:rPr>
              <a:t>(3х1,4 м) </a:t>
            </a:r>
            <a:r>
              <a:rPr lang="ru-RU" dirty="0" err="1" smtClean="0">
                <a:latin typeface="Times New Roman" pitchFamily="18" charset="0"/>
                <a:cs typeface="Times New Roman" pitchFamily="18" charset="0"/>
              </a:rPr>
              <a:t>орнатылған</a:t>
            </a:r>
            <a:r>
              <a:rPr lang="ru-RU" dirty="0" smtClean="0">
                <a:latin typeface="Times New Roman" pitchFamily="18" charset="0"/>
                <a:cs typeface="Times New Roman" pitchFamily="18" charset="0"/>
              </a:rPr>
              <a:t>.</a:t>
            </a:r>
            <a:r>
              <a:rPr lang="ru-RU" dirty="0" smtClean="0"/>
              <a:t>  </a:t>
            </a:r>
            <a:r>
              <a:rPr lang="ru-RU" dirty="0" err="1" smtClean="0">
                <a:latin typeface="Times New Roman" pitchFamily="18" charset="0"/>
                <a:cs typeface="Times New Roman" pitchFamily="18" charset="0"/>
              </a:rPr>
              <a:t>Айшы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бибі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кесенесінің іргетасынан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бастап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есептегенде</a:t>
            </a:r>
            <a:r>
              <a:rPr lang="ru-RU" dirty="0" smtClean="0">
                <a:latin typeface="Times New Roman" pitchFamily="18" charset="0"/>
                <a:cs typeface="Times New Roman" pitchFamily="18" charset="0"/>
              </a:rPr>
              <a:t> 3,4 м </a:t>
            </a:r>
            <a:r>
              <a:rPr lang="ru-RU" dirty="0" err="1" smtClean="0">
                <a:latin typeface="Times New Roman" pitchFamily="18" charset="0"/>
                <a:cs typeface="Times New Roman" pitchFamily="18" charset="0"/>
              </a:rPr>
              <a:t>биіктікте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бағаналарға </a:t>
            </a:r>
            <a:r>
              <a:rPr lang="ru-RU" dirty="0" smtClean="0">
                <a:latin typeface="Times New Roman" pitchFamily="18" charset="0"/>
                <a:cs typeface="Times New Roman" pitchFamily="18" charset="0"/>
              </a:rPr>
              <a:t>араб </a:t>
            </a:r>
            <a:r>
              <a:rPr lang="ru-RU" dirty="0" err="1" smtClean="0">
                <a:latin typeface="Times New Roman" pitchFamily="18" charset="0"/>
                <a:cs typeface="Times New Roman" pitchFamily="18" charset="0"/>
              </a:rPr>
              <a:t>әрпінде жазуы</a:t>
            </a:r>
            <a:r>
              <a:rPr lang="ru-RU" dirty="0" smtClean="0">
                <a:latin typeface="Times New Roman" pitchFamily="18" charset="0"/>
                <a:cs typeface="Times New Roman" pitchFamily="18" charset="0"/>
              </a:rPr>
              <a:t> бар </a:t>
            </a:r>
            <a:r>
              <a:rPr lang="ru-RU" dirty="0" err="1" smtClean="0">
                <a:latin typeface="Times New Roman" pitchFamily="18" charset="0"/>
                <a:cs typeface="Times New Roman" pitchFamily="18" charset="0"/>
              </a:rPr>
              <a:t>белдеу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жүргізілген</a:t>
            </a:r>
            <a:r>
              <a:rPr lang="ru-RU" dirty="0" smtClean="0">
                <a:latin typeface="Times New Roman" pitchFamily="18" charset="0"/>
                <a:cs typeface="Times New Roman" pitchFamily="18" charset="0"/>
              </a:rPr>
              <a:t>.</a:t>
            </a:r>
            <a:r>
              <a:rPr lang="ru-RU" dirty="0" smtClean="0"/>
              <a:t> </a:t>
            </a:r>
            <a:r>
              <a:rPr lang="ru-RU" dirty="0" err="1" smtClean="0">
                <a:latin typeface="Times New Roman" pitchFamily="18" charset="0"/>
                <a:cs typeface="Times New Roman" pitchFamily="18" charset="0"/>
              </a:rPr>
              <a:t>Кесене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қабырғалары (қалыңдығы </a:t>
            </a:r>
            <a:r>
              <a:rPr lang="ru-RU" dirty="0" smtClean="0">
                <a:latin typeface="Times New Roman" pitchFamily="18" charset="0"/>
                <a:cs typeface="Times New Roman" pitchFamily="18" charset="0"/>
              </a:rPr>
              <a:t>80 см) </a:t>
            </a:r>
            <a:r>
              <a:rPr lang="ru-RU" dirty="0" err="1" smtClean="0">
                <a:latin typeface="Times New Roman" pitchFamily="18" charset="0"/>
                <a:cs typeface="Times New Roman" pitchFamily="18" charset="0"/>
              </a:rPr>
              <a:t>үш бөліктен тұрады</a:t>
            </a:r>
            <a:r>
              <a:rPr lang="ru-RU" dirty="0" smtClean="0">
                <a:latin typeface="Times New Roman" pitchFamily="18" charset="0"/>
                <a:cs typeface="Times New Roman" pitchFamily="18" charset="0"/>
              </a:rPr>
              <a:t>.</a:t>
            </a:r>
            <a:r>
              <a:rPr lang="ru-RU" dirty="0" smtClean="0"/>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Ұсақ плиталардың шырмауық өрнегіне </a:t>
            </a:r>
            <a:r>
              <a:rPr lang="ru-RU" dirty="0" smtClean="0">
                <a:latin typeface="Times New Roman" pitchFamily="18" charset="0"/>
                <a:cs typeface="Times New Roman" pitchFamily="18" charset="0"/>
              </a:rPr>
              <a:t>60 </a:t>
            </a:r>
            <a:r>
              <a:rPr lang="ru-RU" dirty="0" err="1" smtClean="0">
                <a:latin typeface="Times New Roman" pitchFamily="18" charset="0"/>
                <a:cs typeface="Times New Roman" pitchFamily="18" charset="0"/>
              </a:rPr>
              <a:t>түрлі әшекей қолданылған</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87px-Aisha_bib_elevation.png"/>
          <p:cNvPicPr>
            <a:picLocks noGrp="1" noChangeAspect="1"/>
          </p:cNvPicPr>
          <p:nvPr>
            <p:ph idx="1"/>
          </p:nvPr>
        </p:nvPicPr>
        <p:blipFill>
          <a:blip r:embed="rId2" cstate="print"/>
          <a:stretch>
            <a:fillRect/>
          </a:stretch>
        </p:blipFill>
        <p:spPr>
          <a:xfrm>
            <a:off x="3203848" y="4077072"/>
            <a:ext cx="2952328" cy="2780928"/>
          </a:xfrm>
        </p:spPr>
      </p:pic>
      <p:pic>
        <p:nvPicPr>
          <p:cNvPr id="5" name="Рисунок 4" descr="74px-Aisha_bibi_arch_detail (1).png"/>
          <p:cNvPicPr>
            <a:picLocks noChangeAspect="1"/>
          </p:cNvPicPr>
          <p:nvPr/>
        </p:nvPicPr>
        <p:blipFill>
          <a:blip r:embed="rId3" cstate="print"/>
          <a:stretch>
            <a:fillRect/>
          </a:stretch>
        </p:blipFill>
        <p:spPr>
          <a:xfrm>
            <a:off x="0" y="332656"/>
            <a:ext cx="3059832" cy="2852936"/>
          </a:xfrm>
          <a:prstGeom prst="rect">
            <a:avLst/>
          </a:prstGeom>
        </p:spPr>
      </p:pic>
      <p:pic>
        <p:nvPicPr>
          <p:cNvPr id="6" name="Рисунок 5" descr="79px-Aisha_bibi_corner_detail.png"/>
          <p:cNvPicPr>
            <a:picLocks noChangeAspect="1"/>
          </p:cNvPicPr>
          <p:nvPr/>
        </p:nvPicPr>
        <p:blipFill>
          <a:blip r:embed="rId4" cstate="print"/>
          <a:stretch>
            <a:fillRect/>
          </a:stretch>
        </p:blipFill>
        <p:spPr>
          <a:xfrm>
            <a:off x="3059832" y="1"/>
            <a:ext cx="3240360" cy="2852936"/>
          </a:xfrm>
          <a:prstGeom prst="rect">
            <a:avLst/>
          </a:prstGeom>
        </p:spPr>
      </p:pic>
      <p:pic>
        <p:nvPicPr>
          <p:cNvPr id="7" name="Рисунок 6" descr="120px-Aisha_bibi_squinch.png"/>
          <p:cNvPicPr>
            <a:picLocks noChangeAspect="1"/>
          </p:cNvPicPr>
          <p:nvPr/>
        </p:nvPicPr>
        <p:blipFill>
          <a:blip r:embed="rId5" cstate="print"/>
          <a:stretch>
            <a:fillRect/>
          </a:stretch>
        </p:blipFill>
        <p:spPr>
          <a:xfrm>
            <a:off x="6300192" y="260648"/>
            <a:ext cx="2843808" cy="2852936"/>
          </a:xfrm>
          <a:prstGeom prst="rect">
            <a:avLst/>
          </a:prstGeom>
        </p:spPr>
      </p:pic>
      <p:pic>
        <p:nvPicPr>
          <p:cNvPr id="8" name="Рисунок 7" descr="120px-Aisha_bib_plan.svg.png"/>
          <p:cNvPicPr>
            <a:picLocks noChangeAspect="1"/>
          </p:cNvPicPr>
          <p:nvPr/>
        </p:nvPicPr>
        <p:blipFill>
          <a:blip r:embed="rId6" cstate="print"/>
          <a:stretch>
            <a:fillRect/>
          </a:stretch>
        </p:blipFill>
        <p:spPr>
          <a:xfrm>
            <a:off x="6444208" y="3789040"/>
            <a:ext cx="3528392" cy="2852936"/>
          </a:xfrm>
          <a:prstGeom prst="rect">
            <a:avLst/>
          </a:prstGeom>
        </p:spPr>
      </p:pic>
      <p:pic>
        <p:nvPicPr>
          <p:cNvPr id="9" name="Рисунок 8" descr="120px-Aisha_bibi_tile_detail.png"/>
          <p:cNvPicPr>
            <a:picLocks noChangeAspect="1"/>
          </p:cNvPicPr>
          <p:nvPr/>
        </p:nvPicPr>
        <p:blipFill>
          <a:blip r:embed="rId7" cstate="print"/>
          <a:stretch>
            <a:fillRect/>
          </a:stretch>
        </p:blipFill>
        <p:spPr>
          <a:xfrm>
            <a:off x="0" y="3645024"/>
            <a:ext cx="3083647" cy="2852936"/>
          </a:xfrm>
          <a:prstGeom prst="rect">
            <a:avLst/>
          </a:prstGeom>
        </p:spPr>
      </p:pic>
      <p:pic>
        <p:nvPicPr>
          <p:cNvPr id="10" name="Рисунок 9" descr="120px-Cupola_detail_bibib_kkhatum.png"/>
          <p:cNvPicPr>
            <a:picLocks noChangeAspect="1"/>
          </p:cNvPicPr>
          <p:nvPr/>
        </p:nvPicPr>
        <p:blipFill>
          <a:blip r:embed="rId8" cstate="print"/>
          <a:stretch>
            <a:fillRect/>
          </a:stretch>
        </p:blipFill>
        <p:spPr>
          <a:xfrm>
            <a:off x="3131840" y="2780928"/>
            <a:ext cx="2945791" cy="136815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64704"/>
          </a:xfrm>
        </p:spPr>
        <p:txBody>
          <a:bodyPr>
            <a:normAutofit/>
          </a:bodyPr>
          <a:lstStyle/>
          <a:p>
            <a:r>
              <a:rPr lang="ru-RU" sz="4400" b="1" dirty="0" err="1" smtClean="0">
                <a:solidFill>
                  <a:schemeClr val="tx1"/>
                </a:solidFill>
                <a:latin typeface="Times New Roman" pitchFamily="18" charset="0"/>
                <a:cs typeface="Times New Roman" pitchFamily="18" charset="0"/>
              </a:rPr>
              <a:t>Арыстан</a:t>
            </a:r>
            <a:r>
              <a:rPr lang="ru-RU" sz="4400" b="1" dirty="0" smtClean="0">
                <a:solidFill>
                  <a:schemeClr val="tx1"/>
                </a:solidFill>
                <a:latin typeface="Times New Roman" pitchFamily="18" charset="0"/>
                <a:cs typeface="Times New Roman" pitchFamily="18" charset="0"/>
              </a:rPr>
              <a:t> баб </a:t>
            </a:r>
            <a:r>
              <a:rPr lang="ru-RU" sz="4400" b="1" dirty="0" err="1" smtClean="0">
                <a:solidFill>
                  <a:schemeClr val="tx1"/>
                </a:solidFill>
                <a:latin typeface="Times New Roman" pitchFamily="18" charset="0"/>
                <a:cs typeface="Times New Roman" pitchFamily="18" charset="0"/>
              </a:rPr>
              <a:t>кесенесі</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108520" y="836712"/>
            <a:ext cx="4896544" cy="6021288"/>
          </a:xfrm>
        </p:spPr>
        <p:txBody>
          <a:bodyPr>
            <a:normAutofit fontScale="92500" lnSpcReduction="20000"/>
          </a:bodyPr>
          <a:lstStyle/>
          <a:p>
            <a:pPr>
              <a:buNone/>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Көне Отырар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жеріндегі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сәулет өнері ескерткіші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Түркістан халқының арасында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мұсылман дінін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таратушы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Қожа Ахмет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Иасауидің ұстазы болған Арыстан</a:t>
            </a:r>
            <a:r>
              <a:rPr lang="ru-RU" dirty="0" smtClean="0">
                <a:latin typeface="Times New Roman" pitchFamily="18" charset="0"/>
                <a:cs typeface="Times New Roman" pitchFamily="18" charset="0"/>
              </a:rPr>
              <a:t> баб </a:t>
            </a:r>
            <a:r>
              <a:rPr lang="ru-RU" dirty="0" err="1" smtClean="0">
                <a:latin typeface="Times New Roman" pitchFamily="18" charset="0"/>
                <a:cs typeface="Times New Roman" pitchFamily="18" charset="0"/>
              </a:rPr>
              <a:t>ата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қабірінің басына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салынған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Кесене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дәлізхана, мешіт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құжырахана, азан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шақыратын мұнара сияқты жеке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бөлмелерден құралған.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Кесененің ең көне бөлігі қабірхана болуы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тиіс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Қазір </a:t>
            </a:r>
            <a:r>
              <a:rPr lang="ru-RU" dirty="0" smtClean="0">
                <a:latin typeface="Times New Roman" pitchFamily="18" charset="0"/>
                <a:cs typeface="Times New Roman" pitchFamily="18" charset="0"/>
              </a:rPr>
              <a:t>де </a:t>
            </a:r>
            <a:r>
              <a:rPr lang="ru-RU" dirty="0" err="1" smtClean="0">
                <a:latin typeface="Times New Roman" pitchFamily="18" charset="0"/>
                <a:cs typeface="Times New Roman" pitchFamily="18" charset="0"/>
              </a:rPr>
              <a:t>оның едені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басқа бөлмелермен салыстырғанда едәуір биік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Қабір үстіне алғашқы белгі</a:t>
            </a:r>
            <a:r>
              <a:rPr lang="ru-RU" dirty="0" smtClean="0">
                <a:latin typeface="Times New Roman" pitchFamily="18" charset="0"/>
                <a:cs typeface="Times New Roman" pitchFamily="18" charset="0"/>
              </a:rPr>
              <a:t> 12 </a:t>
            </a:r>
            <a:r>
              <a:rPr lang="ru-RU" dirty="0" err="1" smtClean="0">
                <a:latin typeface="Times New Roman" pitchFamily="18" charset="0"/>
                <a:cs typeface="Times New Roman" pitchFamily="18" charset="0"/>
              </a:rPr>
              <a:t>ғ</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шамасында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салынған.</a:t>
            </a:r>
            <a:r>
              <a:rPr lang="ru-RU" dirty="0" smtClean="0">
                <a:latin typeface="Times New Roman" pitchFamily="18" charset="0"/>
                <a:cs typeface="Times New Roman" pitchFamily="18" charset="0"/>
              </a:rPr>
              <a:t> Мазар 14 </a:t>
            </a:r>
            <a:r>
              <a:rPr lang="ru-RU" dirty="0" err="1" smtClean="0">
                <a:latin typeface="Times New Roman" pitchFamily="18" charset="0"/>
                <a:cs typeface="Times New Roman" pitchFamily="18" charset="0"/>
              </a:rPr>
              <a:t>ғасырда қайта жөнделген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Қазіргі 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Арыстан</a:t>
            </a:r>
            <a:r>
              <a:rPr lang="ru-RU" dirty="0" smtClean="0">
                <a:latin typeface="Times New Roman" pitchFamily="18" charset="0"/>
                <a:cs typeface="Times New Roman" pitchFamily="18" charset="0"/>
              </a:rPr>
              <a:t> баб мазары </a:t>
            </a:r>
            <a:r>
              <a:rPr lang="ru-RU" dirty="0" err="1" smtClean="0">
                <a:latin typeface="Times New Roman" pitchFamily="18" charset="0"/>
                <a:cs typeface="Times New Roman" pitchFamily="18" charset="0"/>
              </a:rPr>
              <a:t>үстінде </a:t>
            </a:r>
            <a:r>
              <a:rPr lang="ru-RU" dirty="0" smtClean="0">
                <a:latin typeface="Times New Roman" pitchFamily="18" charset="0"/>
                <a:cs typeface="Times New Roman" pitchFamily="18" charset="0"/>
              </a:rPr>
              <a:t>30*13 метр </a:t>
            </a:r>
            <a:r>
              <a:rPr lang="ru-RU" dirty="0" err="1" smtClean="0">
                <a:latin typeface="Times New Roman" pitchFamily="18" charset="0"/>
                <a:cs typeface="Times New Roman" pitchFamily="18" charset="0"/>
              </a:rPr>
              <a:t>аумағы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кесене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 name="Рисунок 3" descr="Aristanbab.jpg"/>
          <p:cNvPicPr>
            <a:picLocks noChangeAspect="1"/>
          </p:cNvPicPr>
          <p:nvPr/>
        </p:nvPicPr>
        <p:blipFill>
          <a:blip r:embed="rId2" cstate="print"/>
          <a:stretch>
            <a:fillRect/>
          </a:stretch>
        </p:blipFill>
        <p:spPr>
          <a:xfrm>
            <a:off x="4788024" y="1628800"/>
            <a:ext cx="4355976" cy="403244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20688"/>
          </a:xfrm>
        </p:spPr>
        <p:txBody>
          <a:bodyPr>
            <a:normAutofit fontScale="90000"/>
          </a:bodyPr>
          <a:lstStyle/>
          <a:p>
            <a:r>
              <a:rPr lang="ru-RU" b="1" dirty="0" err="1" smtClean="0">
                <a:solidFill>
                  <a:schemeClr val="tx1"/>
                </a:solidFill>
                <a:latin typeface="Times New Roman" pitchFamily="18" charset="0"/>
                <a:cs typeface="Times New Roman" pitchFamily="18" charset="0"/>
              </a:rPr>
              <a:t>Ахмет</a:t>
            </a:r>
            <a:r>
              <a:rPr lang="ru-RU" b="1" dirty="0" smtClean="0">
                <a:solidFill>
                  <a:schemeClr val="tx1"/>
                </a:solidFill>
                <a:latin typeface="Times New Roman" pitchFamily="18" charset="0"/>
                <a:cs typeface="Times New Roman" pitchFamily="18" charset="0"/>
              </a:rPr>
              <a:t> </a:t>
            </a:r>
            <a:r>
              <a:rPr lang="ru-RU" b="1" dirty="0" err="1" smtClean="0">
                <a:solidFill>
                  <a:schemeClr val="tx1"/>
                </a:solidFill>
                <a:latin typeface="Times New Roman" pitchFamily="18" charset="0"/>
                <a:cs typeface="Times New Roman" pitchFamily="18" charset="0"/>
              </a:rPr>
              <a:t>Ясауи</a:t>
            </a:r>
            <a:r>
              <a:rPr lang="ru-RU" b="1" dirty="0" smtClean="0">
                <a:solidFill>
                  <a:schemeClr val="tx1"/>
                </a:solidFill>
                <a:latin typeface="Times New Roman" pitchFamily="18" charset="0"/>
                <a:cs typeface="Times New Roman" pitchFamily="18" charset="0"/>
              </a:rPr>
              <a:t> </a:t>
            </a:r>
            <a:r>
              <a:rPr lang="ru-RU" b="1" dirty="0" err="1" smtClean="0">
                <a:solidFill>
                  <a:schemeClr val="tx1"/>
                </a:solidFill>
                <a:latin typeface="Times New Roman" pitchFamily="18" charset="0"/>
                <a:cs typeface="Times New Roman" pitchFamily="18" charset="0"/>
              </a:rPr>
              <a:t>кесенесі</a:t>
            </a:r>
            <a:r>
              <a:rPr lang="ru-RU" dirty="0" smtClean="0"/>
              <a:t> </a:t>
            </a:r>
            <a:endParaRPr lang="ru-RU" dirty="0"/>
          </a:p>
        </p:txBody>
      </p:sp>
      <p:sp>
        <p:nvSpPr>
          <p:cNvPr id="3" name="Содержимое 2"/>
          <p:cNvSpPr>
            <a:spLocks noGrp="1"/>
          </p:cNvSpPr>
          <p:nvPr>
            <p:ph idx="1"/>
          </p:nvPr>
        </p:nvSpPr>
        <p:spPr>
          <a:xfrm>
            <a:off x="-180528" y="692696"/>
            <a:ext cx="9324528" cy="6165304"/>
          </a:xfrm>
        </p:spPr>
        <p:txBody>
          <a:bodyPr>
            <a:normAutofit fontScale="92500"/>
          </a:bodyPr>
          <a:lstStyle/>
          <a:p>
            <a:r>
              <a:rPr lang="ru-RU" dirty="0" err="1" smtClean="0">
                <a:latin typeface="Times New Roman" pitchFamily="18" charset="0"/>
                <a:cs typeface="Times New Roman" pitchFamily="18" charset="0"/>
              </a:rPr>
              <a:t>Түркістан қаласында</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XIV </a:t>
            </a:r>
            <a:r>
              <a:rPr lang="ru-RU" dirty="0" err="1" smtClean="0">
                <a:latin typeface="Times New Roman" pitchFamily="18" charset="0"/>
                <a:cs typeface="Times New Roman" pitchFamily="18" charset="0"/>
              </a:rPr>
              <a:t>ғасырдың соңында тұрғызылған архитектуралық ғимарат.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Қожа Ахмет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Ясауи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дүние салғаннан кейін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халықтың көп жиылуымен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өзіне арнап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соғылған кішкене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мазарға жерленеді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кесене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мұсылмандардың жаппай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тәуеп ету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орнына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айналды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Қорық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мұражай алып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жатқан жердің жалпы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көлемі </a:t>
            </a:r>
            <a:r>
              <a:rPr lang="ru-RU" dirty="0" smtClean="0">
                <a:latin typeface="Times New Roman" pitchFamily="18" charset="0"/>
                <a:cs typeface="Times New Roman" pitchFamily="18" charset="0"/>
              </a:rPr>
              <a:t>90 га. </a:t>
            </a:r>
            <a:r>
              <a:rPr lang="ru-RU" dirty="0" err="1" smtClean="0">
                <a:latin typeface="Times New Roman" pitchFamily="18" charset="0"/>
                <a:cs typeface="Times New Roman" pitchFamily="18" charset="0"/>
              </a:rPr>
              <a:t>Қорық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мұражай құрамына кіретін</a:t>
            </a:r>
            <a:r>
              <a:rPr lang="ru-RU" dirty="0" smtClean="0">
                <a:latin typeface="Times New Roman" pitchFamily="18" charset="0"/>
                <a:cs typeface="Times New Roman" pitchFamily="18" charset="0"/>
              </a:rPr>
              <a:t> 20 </a:t>
            </a:r>
            <a:r>
              <a:rPr lang="ru-RU" dirty="0" err="1" smtClean="0">
                <a:latin typeface="Times New Roman" pitchFamily="18" charset="0"/>
                <a:cs typeface="Times New Roman" pitchFamily="18" charset="0"/>
              </a:rPr>
              <a:t>жуық археологиялық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тарихи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сәулет ескерткіштерін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қайта қалпына келтіру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оларды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ашық аспан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астындағы музейге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айналдыру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Казреставрация</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Республикалық мемлекеттік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кәсіпорны атқаруда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Ахмет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Ясауи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ескерткіші</a:t>
            </a:r>
            <a:r>
              <a:rPr lang="ru-RU" dirty="0" smtClean="0">
                <a:latin typeface="Times New Roman" pitchFamily="18" charset="0"/>
                <a:cs typeface="Times New Roman" pitchFamily="18" charset="0"/>
              </a:rPr>
              <a:t> – Орта Азия мен </a:t>
            </a:r>
            <a:r>
              <a:rPr lang="ru-RU" dirty="0" err="1" smtClean="0">
                <a:latin typeface="Times New Roman" pitchFamily="18" charset="0"/>
                <a:cs typeface="Times New Roman" pitchFamily="18" charset="0"/>
              </a:rPr>
              <a:t>Қазақстандағы біздің занамызыға дейін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сақталған ең зәулім күмбезді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қыштан соғылған ғимарат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көлдененеңі </a:t>
            </a:r>
            <a:r>
              <a:rPr lang="ru-RU" dirty="0" smtClean="0">
                <a:latin typeface="Times New Roman" pitchFamily="18" charset="0"/>
                <a:cs typeface="Times New Roman" pitchFamily="18" charset="0"/>
              </a:rPr>
              <a:t>– 46,5 м, </a:t>
            </a:r>
            <a:r>
              <a:rPr lang="ru-RU" dirty="0" err="1" smtClean="0">
                <a:latin typeface="Times New Roman" pitchFamily="18" charset="0"/>
                <a:cs typeface="Times New Roman" pitchFamily="18" charset="0"/>
              </a:rPr>
              <a:t>ұзындығы </a:t>
            </a:r>
            <a:r>
              <a:rPr lang="ru-RU" dirty="0" smtClean="0">
                <a:latin typeface="Times New Roman" pitchFamily="18" charset="0"/>
                <a:cs typeface="Times New Roman" pitchFamily="18" charset="0"/>
              </a:rPr>
              <a:t>– 62,5 м. </a:t>
            </a:r>
            <a:r>
              <a:rPr lang="ru-RU" dirty="0" err="1" smtClean="0">
                <a:latin typeface="Times New Roman" pitchFamily="18" charset="0"/>
                <a:cs typeface="Times New Roman" pitchFamily="18" charset="0"/>
              </a:rPr>
              <a:t>Сыртқы көрінісі симметриялы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жинақы келген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құрылысқа үлкенді-кішілі </a:t>
            </a:r>
            <a:r>
              <a:rPr lang="ru-RU" dirty="0" smtClean="0">
                <a:latin typeface="Times New Roman" pitchFamily="18" charset="0"/>
                <a:cs typeface="Times New Roman" pitchFamily="18" charset="0"/>
              </a:rPr>
              <a:t>35 </a:t>
            </a:r>
            <a:r>
              <a:rPr lang="ru-RU" dirty="0" err="1" smtClean="0">
                <a:latin typeface="Times New Roman" pitchFamily="18" charset="0"/>
                <a:cs typeface="Times New Roman" pitchFamily="18" charset="0"/>
              </a:rPr>
              <a:t>залдар</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бөлмелер сыйып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Олардың барлығы бір-бірімен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қос қабатты </a:t>
            </a:r>
            <a:r>
              <a:rPr lang="ru-RU" dirty="0" smtClean="0">
                <a:latin typeface="Times New Roman" pitchFamily="18" charset="0"/>
                <a:cs typeface="Times New Roman" pitchFamily="18" charset="0"/>
              </a:rPr>
              <a:t>8 </a:t>
            </a:r>
            <a:r>
              <a:rPr lang="ru-RU" dirty="0" err="1" smtClean="0">
                <a:latin typeface="Times New Roman" pitchFamily="18" charset="0"/>
                <a:cs typeface="Times New Roman" pitchFamily="18" charset="0"/>
              </a:rPr>
              <a:t>дәлізбен және әр түрлі өтпелі баспалдақтармен жалғасып жатады</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s.jpg"/>
          <p:cNvPicPr>
            <a:picLocks noGrp="1" noChangeAspect="1"/>
          </p:cNvPicPr>
          <p:nvPr>
            <p:ph idx="1"/>
          </p:nvPr>
        </p:nvPicPr>
        <p:blipFill>
          <a:blip r:embed="rId2" cstate="print"/>
          <a:stretch>
            <a:fillRect/>
          </a:stretch>
        </p:blipFill>
        <p:spPr>
          <a:xfrm>
            <a:off x="0" y="0"/>
            <a:ext cx="2862511" cy="2708920"/>
          </a:xfrm>
        </p:spPr>
      </p:pic>
      <p:pic>
        <p:nvPicPr>
          <p:cNvPr id="5" name="Рисунок 4" descr="скачанные файлы (2).jpg"/>
          <p:cNvPicPr>
            <a:picLocks noChangeAspect="1"/>
          </p:cNvPicPr>
          <p:nvPr/>
        </p:nvPicPr>
        <p:blipFill>
          <a:blip r:embed="rId3" cstate="print"/>
          <a:stretch>
            <a:fillRect/>
          </a:stretch>
        </p:blipFill>
        <p:spPr>
          <a:xfrm>
            <a:off x="2843808" y="2132856"/>
            <a:ext cx="3504255" cy="2612020"/>
          </a:xfrm>
          <a:prstGeom prst="rect">
            <a:avLst/>
          </a:prstGeom>
        </p:spPr>
      </p:pic>
      <p:pic>
        <p:nvPicPr>
          <p:cNvPr id="6" name="Рисунок 5" descr="скачанные файлы (1).jpg"/>
          <p:cNvPicPr>
            <a:picLocks noChangeAspect="1"/>
          </p:cNvPicPr>
          <p:nvPr/>
        </p:nvPicPr>
        <p:blipFill>
          <a:blip r:embed="rId4" cstate="print"/>
          <a:stretch>
            <a:fillRect/>
          </a:stretch>
        </p:blipFill>
        <p:spPr>
          <a:xfrm>
            <a:off x="6300192" y="0"/>
            <a:ext cx="2843808" cy="2564904"/>
          </a:xfrm>
          <a:prstGeom prst="rect">
            <a:avLst/>
          </a:prstGeom>
        </p:spPr>
      </p:pic>
      <p:pic>
        <p:nvPicPr>
          <p:cNvPr id="7" name="Рисунок 6" descr="скачанные файлы.jpg"/>
          <p:cNvPicPr>
            <a:picLocks noChangeAspect="1"/>
          </p:cNvPicPr>
          <p:nvPr/>
        </p:nvPicPr>
        <p:blipFill>
          <a:blip r:embed="rId5" cstate="print"/>
          <a:stretch>
            <a:fillRect/>
          </a:stretch>
        </p:blipFill>
        <p:spPr>
          <a:xfrm>
            <a:off x="6228184" y="4653136"/>
            <a:ext cx="2915816" cy="2204864"/>
          </a:xfrm>
          <a:prstGeom prst="rect">
            <a:avLst/>
          </a:prstGeom>
        </p:spPr>
      </p:pic>
      <p:pic>
        <p:nvPicPr>
          <p:cNvPr id="8" name="Рисунок 7" descr="Turkestan.jpg"/>
          <p:cNvPicPr>
            <a:picLocks noChangeAspect="1"/>
          </p:cNvPicPr>
          <p:nvPr/>
        </p:nvPicPr>
        <p:blipFill>
          <a:blip r:embed="rId6" cstate="print"/>
          <a:stretch>
            <a:fillRect/>
          </a:stretch>
        </p:blipFill>
        <p:spPr>
          <a:xfrm>
            <a:off x="1" y="4653136"/>
            <a:ext cx="2915816" cy="220486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420888"/>
            <a:ext cx="8229600" cy="1143000"/>
          </a:xfrm>
        </p:spPr>
        <p:txBody>
          <a:bodyPr>
            <a:normAutofit/>
          </a:bodyPr>
          <a:lstStyle/>
          <a:p>
            <a:r>
              <a:rPr lang="kk-KZ" sz="6000" dirty="0" smtClean="0">
                <a:solidFill>
                  <a:schemeClr val="tx1"/>
                </a:solidFill>
                <a:latin typeface="Times New Roman" pitchFamily="18" charset="0"/>
                <a:cs typeface="Times New Roman" pitchFamily="18" charset="0"/>
              </a:rPr>
              <a:t>Өзбекстан сәулет өнері</a:t>
            </a:r>
            <a:endParaRPr lang="ru-RU" sz="6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45624" cy="1143000"/>
          </a:xfrm>
        </p:spPr>
        <p:txBody>
          <a:bodyPr>
            <a:normAutofit/>
          </a:bodyPr>
          <a:lstStyle/>
          <a:p>
            <a:pPr algn="ctr"/>
            <a:r>
              <a:rPr lang="kk-KZ" sz="4400" dirty="0" smtClean="0">
                <a:solidFill>
                  <a:schemeClr val="tx1"/>
                </a:solidFill>
                <a:latin typeface="Times New Roman" pitchFamily="18" charset="0"/>
                <a:cs typeface="Times New Roman" pitchFamily="18" charset="0"/>
              </a:rPr>
              <a:t>  Самарқанд</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23528" y="1340768"/>
            <a:ext cx="4680520" cy="5256584"/>
          </a:xfrm>
        </p:spPr>
        <p:txBody>
          <a:bodyPr>
            <a:normAutofit/>
          </a:bodyPr>
          <a:lstStyle/>
          <a:p>
            <a:r>
              <a:rPr lang="ru-RU" b="1" dirty="0" err="1" smtClean="0">
                <a:latin typeface="Times New Roman" pitchFamily="18" charset="0"/>
                <a:cs typeface="Times New Roman" pitchFamily="18" charset="0"/>
              </a:rPr>
              <a:t>Шамамен</a:t>
            </a:r>
            <a:r>
              <a:rPr lang="ru-RU" b="1" dirty="0" smtClean="0">
                <a:latin typeface="Times New Roman" pitchFamily="18" charset="0"/>
                <a:cs typeface="Times New Roman" pitchFamily="18" charset="0"/>
              </a:rPr>
              <a:t>  600 </a:t>
            </a:r>
            <a:r>
              <a:rPr lang="ru-RU" b="1" dirty="0" err="1" smtClean="0">
                <a:latin typeface="Times New Roman" pitchFamily="18" charset="0"/>
                <a:cs typeface="Times New Roman" pitchFamily="18" charset="0"/>
              </a:rPr>
              <a:t>жыл</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бұрын Самарқанд Әмір Темір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басқарған қуатты империяның астанасы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болды</a:t>
            </a:r>
            <a:r>
              <a:rPr lang="ru-RU" b="1" dirty="0" smtClean="0">
                <a:latin typeface="Times New Roman" pitchFamily="18" charset="0"/>
                <a:cs typeface="Times New Roman" pitchFamily="18" charset="0"/>
              </a:rPr>
              <a:t>.</a:t>
            </a:r>
          </a:p>
          <a:p>
            <a:r>
              <a:rPr lang="kk-KZ" b="1" dirty="0" smtClean="0">
                <a:latin typeface="Times New Roman" pitchFamily="18" charset="0"/>
                <a:cs typeface="Times New Roman" pitchFamily="18" charset="0"/>
              </a:rPr>
              <a:t>Ол Самарқанды әлемдегі ең әдемі қалаға айналдыруды армандады.</a:t>
            </a:r>
          </a:p>
          <a:p>
            <a:r>
              <a:rPr lang="kk-KZ" b="1" dirty="0" smtClean="0">
                <a:latin typeface="Times New Roman" pitchFamily="18" charset="0"/>
                <a:cs typeface="Times New Roman" pitchFamily="18" charset="0"/>
              </a:rPr>
              <a:t>Сондықтан ғимараттардың барлығын  жергілікті және жаулап алған елдерінің шеберлері салған.</a:t>
            </a:r>
            <a:endParaRPr lang="ru-RU" dirty="0" smtClean="0">
              <a:latin typeface="Times New Roman" pitchFamily="18" charset="0"/>
              <a:cs typeface="Times New Roman" pitchFamily="18" charset="0"/>
            </a:endParaRPr>
          </a:p>
          <a:p>
            <a:endParaRPr lang="ru-RU" dirty="0"/>
          </a:p>
        </p:txBody>
      </p:sp>
      <p:pic>
        <p:nvPicPr>
          <p:cNvPr id="4" name="Рисунок 3" descr="big_2abe9d0af6e172b286f9e5bea4a85490.jpeg"/>
          <p:cNvPicPr>
            <a:picLocks noChangeAspect="1"/>
          </p:cNvPicPr>
          <p:nvPr/>
        </p:nvPicPr>
        <p:blipFill>
          <a:blip r:embed="rId2" cstate="print"/>
          <a:stretch>
            <a:fillRect/>
          </a:stretch>
        </p:blipFill>
        <p:spPr>
          <a:xfrm>
            <a:off x="5004048" y="1268760"/>
            <a:ext cx="4015540" cy="532859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67544" y="260648"/>
            <a:ext cx="8229600" cy="2592288"/>
          </a:xfrm>
        </p:spPr>
        <p:txBody>
          <a:bodyPr>
            <a:normAutofit/>
          </a:bodyPr>
          <a:lstStyle/>
          <a:p>
            <a:r>
              <a:rPr lang="ru-RU" dirty="0" err="1" smtClean="0">
                <a:latin typeface="Times New Roman" pitchFamily="18" charset="0"/>
                <a:cs typeface="Times New Roman" pitchFamily="18" charset="0"/>
              </a:rPr>
              <a:t>Самарқанд шаһарының көптеген көрнекті орындарының ішінде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ерекше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көз тартатыны</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қалалық </a:t>
            </a:r>
            <a:r>
              <a:rPr lang="ru-RU" b="1" dirty="0" err="1" smtClean="0">
                <a:latin typeface="Times New Roman" pitchFamily="18" charset="0"/>
                <a:cs typeface="Times New Roman" pitchFamily="18" charset="0"/>
              </a:rPr>
              <a:t>Регистан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алаңы, оның үш бетінде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архитектурасы</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әрлеуі ғажайып көркем үш </a:t>
            </a:r>
            <a:r>
              <a:rPr lang="ru-RU" dirty="0" smtClean="0">
                <a:latin typeface="Times New Roman" pitchFamily="18" charset="0"/>
                <a:cs typeface="Times New Roman" pitchFamily="18" charset="0"/>
              </a:rPr>
              <a:t>медресе – </a:t>
            </a: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Тіллә- қари</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Шердор</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a:t>
            </a: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Ұлықбек мырза</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сән түзеген</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5" name="Рисунок 4" descr="images (15).jpg"/>
          <p:cNvPicPr>
            <a:picLocks noChangeAspect="1"/>
          </p:cNvPicPr>
          <p:nvPr/>
        </p:nvPicPr>
        <p:blipFill>
          <a:blip r:embed="rId2" cstate="print"/>
          <a:stretch>
            <a:fillRect/>
          </a:stretch>
        </p:blipFill>
        <p:spPr>
          <a:xfrm>
            <a:off x="6372200" y="2564904"/>
            <a:ext cx="2771801" cy="3240360"/>
          </a:xfrm>
          <a:prstGeom prst="rect">
            <a:avLst/>
          </a:prstGeom>
        </p:spPr>
      </p:pic>
      <p:sp>
        <p:nvSpPr>
          <p:cNvPr id="6" name="TextBox 5"/>
          <p:cNvSpPr txBox="1"/>
          <p:nvPr/>
        </p:nvSpPr>
        <p:spPr>
          <a:xfrm>
            <a:off x="6804248" y="5877272"/>
            <a:ext cx="1944216" cy="707886"/>
          </a:xfrm>
          <a:prstGeom prst="rect">
            <a:avLst/>
          </a:prstGeom>
          <a:noFill/>
        </p:spPr>
        <p:txBody>
          <a:bodyPr wrap="square" rtlCol="0">
            <a:spAutoFit/>
          </a:bodyPr>
          <a:lstStyle/>
          <a:p>
            <a:pPr algn="ctr"/>
            <a:r>
              <a:rPr lang="kk-KZ" sz="2000" b="1" dirty="0" smtClean="0">
                <a:latin typeface="Times New Roman" pitchFamily="18" charset="0"/>
                <a:cs typeface="Times New Roman" pitchFamily="18" charset="0"/>
              </a:rPr>
              <a:t>Ұлықбек медресесі</a:t>
            </a:r>
            <a:endParaRPr lang="ru-RU" sz="2000" b="1" dirty="0">
              <a:latin typeface="Times New Roman" pitchFamily="18" charset="0"/>
              <a:cs typeface="Times New Roman" pitchFamily="18" charset="0"/>
            </a:endParaRPr>
          </a:p>
        </p:txBody>
      </p:sp>
      <p:pic>
        <p:nvPicPr>
          <p:cNvPr id="7" name="Рисунок 6" descr="Samarkand,_Registan,_Sher_Dor_Medressa_(6237690265).jpg"/>
          <p:cNvPicPr>
            <a:picLocks noChangeAspect="1"/>
          </p:cNvPicPr>
          <p:nvPr/>
        </p:nvPicPr>
        <p:blipFill>
          <a:blip r:embed="rId3" cstate="print"/>
          <a:stretch>
            <a:fillRect/>
          </a:stretch>
        </p:blipFill>
        <p:spPr>
          <a:xfrm>
            <a:off x="3059832" y="2420888"/>
            <a:ext cx="3312369" cy="3384376"/>
          </a:xfrm>
          <a:prstGeom prst="rect">
            <a:avLst/>
          </a:prstGeom>
        </p:spPr>
      </p:pic>
      <p:sp>
        <p:nvSpPr>
          <p:cNvPr id="8" name="TextBox 7"/>
          <p:cNvSpPr txBox="1"/>
          <p:nvPr/>
        </p:nvSpPr>
        <p:spPr>
          <a:xfrm>
            <a:off x="3347864" y="6021288"/>
            <a:ext cx="2520280" cy="400110"/>
          </a:xfrm>
          <a:prstGeom prst="rect">
            <a:avLst/>
          </a:prstGeom>
          <a:noFill/>
        </p:spPr>
        <p:txBody>
          <a:bodyPr wrap="square" rtlCol="0">
            <a:spAutoFit/>
          </a:bodyPr>
          <a:lstStyle/>
          <a:p>
            <a:r>
              <a:rPr lang="kk-KZ" sz="2000" b="1" dirty="0" smtClean="0">
                <a:latin typeface="Times New Roman" pitchFamily="18" charset="0"/>
                <a:cs typeface="Times New Roman" pitchFamily="18" charset="0"/>
              </a:rPr>
              <a:t>Шердор медресесі</a:t>
            </a:r>
            <a:endParaRPr lang="ru-RU" sz="2000" b="1" dirty="0">
              <a:latin typeface="Times New Roman" pitchFamily="18" charset="0"/>
              <a:cs typeface="Times New Roman" pitchFamily="18" charset="0"/>
            </a:endParaRPr>
          </a:p>
        </p:txBody>
      </p:sp>
      <p:pic>
        <p:nvPicPr>
          <p:cNvPr id="9" name="Рисунок 8" descr="1526883418_terenen-tamyr-tartan.jpg"/>
          <p:cNvPicPr>
            <a:picLocks noChangeAspect="1"/>
          </p:cNvPicPr>
          <p:nvPr/>
        </p:nvPicPr>
        <p:blipFill>
          <a:blip r:embed="rId4" cstate="print"/>
          <a:stretch>
            <a:fillRect/>
          </a:stretch>
        </p:blipFill>
        <p:spPr>
          <a:xfrm>
            <a:off x="0" y="2564904"/>
            <a:ext cx="3059832" cy="3240360"/>
          </a:xfrm>
          <a:prstGeom prst="rect">
            <a:avLst/>
          </a:prstGeom>
        </p:spPr>
      </p:pic>
      <p:sp>
        <p:nvSpPr>
          <p:cNvPr id="10" name="TextBox 9"/>
          <p:cNvSpPr txBox="1"/>
          <p:nvPr/>
        </p:nvSpPr>
        <p:spPr>
          <a:xfrm>
            <a:off x="251520" y="5949280"/>
            <a:ext cx="2520280" cy="707886"/>
          </a:xfrm>
          <a:prstGeom prst="rect">
            <a:avLst/>
          </a:prstGeom>
          <a:noFill/>
        </p:spPr>
        <p:txBody>
          <a:bodyPr wrap="square" rtlCol="0">
            <a:spAutoFit/>
          </a:bodyPr>
          <a:lstStyle/>
          <a:p>
            <a:pPr algn="ctr"/>
            <a:r>
              <a:rPr lang="kk-KZ" sz="2000" b="1" dirty="0" smtClean="0">
                <a:latin typeface="Times New Roman" pitchFamily="18" charset="0"/>
                <a:cs typeface="Times New Roman" pitchFamily="18" charset="0"/>
              </a:rPr>
              <a:t>Тіллә-Қари медресесі</a:t>
            </a:r>
            <a:endParaRPr lang="ru-RU"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20080"/>
          </a:xfrm>
        </p:spPr>
        <p:txBody>
          <a:bodyPr>
            <a:normAutofit/>
          </a:bodyPr>
          <a:lstStyle/>
          <a:p>
            <a:r>
              <a:rPr lang="kk-KZ" sz="4400" dirty="0" smtClean="0">
                <a:solidFill>
                  <a:schemeClr val="tx1"/>
                </a:solidFill>
                <a:latin typeface="Times New Roman" pitchFamily="18" charset="0"/>
                <a:cs typeface="Times New Roman" pitchFamily="18" charset="0"/>
              </a:rPr>
              <a:t>Тіллә- Қари медресесі</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139952" y="1052736"/>
            <a:ext cx="5004048" cy="5271864"/>
          </a:xfrm>
        </p:spPr>
        <p:txBody>
          <a:bodyPr>
            <a:normAutofit fontScale="92500"/>
          </a:bodyPr>
          <a:lstStyle/>
          <a:p>
            <a:r>
              <a:rPr lang="ru-RU" dirty="0" err="1" smtClean="0">
                <a:latin typeface="Times New Roman" pitchFamily="18" charset="0"/>
                <a:cs typeface="Times New Roman" pitchFamily="18" charset="0"/>
              </a:rPr>
              <a:t>«Тіллә-қари», </a:t>
            </a:r>
            <a:r>
              <a:rPr lang="ru-RU" dirty="0" smtClean="0">
                <a:latin typeface="Times New Roman" pitchFamily="18" charset="0"/>
                <a:cs typeface="Times New Roman" pitchFamily="18" charset="0"/>
              </a:rPr>
              <a:t>яки, «</a:t>
            </a:r>
            <a:r>
              <a:rPr lang="ru-RU" dirty="0" err="1" smtClean="0">
                <a:latin typeface="Times New Roman" pitchFamily="18" charset="0"/>
                <a:cs typeface="Times New Roman" pitchFamily="18" charset="0"/>
              </a:rPr>
              <a:t>Алтынмен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апталған» медресесі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іш</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жағында ауласы</a:t>
            </a:r>
            <a:r>
              <a:rPr lang="ru-RU" dirty="0" smtClean="0">
                <a:latin typeface="Times New Roman" pitchFamily="18" charset="0"/>
                <a:cs typeface="Times New Roman" pitchFamily="18" charset="0"/>
              </a:rPr>
              <a:t> бар, </a:t>
            </a:r>
            <a:r>
              <a:rPr lang="ru-RU" dirty="0" err="1" smtClean="0">
                <a:latin typeface="Times New Roman" pitchFamily="18" charset="0"/>
                <a:cs typeface="Times New Roman" pitchFamily="18" charset="0"/>
              </a:rPr>
              <a:t>тік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бұрышты көлемді ғимарат, оның биік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шаршы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шатыр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жиегі</a:t>
            </a:r>
            <a:r>
              <a:rPr lang="ru-RU" dirty="0" smtClean="0">
                <a:latin typeface="Times New Roman" pitchFamily="18" charset="0"/>
                <a:cs typeface="Times New Roman" pitchFamily="18" charset="0"/>
              </a:rPr>
              <a:t> (фронтон), </a:t>
            </a:r>
            <a:r>
              <a:rPr lang="ru-RU" dirty="0" err="1" smtClean="0">
                <a:latin typeface="Times New Roman" pitchFamily="18" charset="0"/>
                <a:cs typeface="Times New Roman" pitchFamily="18" charset="0"/>
              </a:rPr>
              <a:t>сыртқы қабырғасы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мұнаралары әсем нақышты өрнекті жазу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түзеген түрлі-түсті</a:t>
            </a:r>
            <a:r>
              <a:rPr lang="ru-RU" dirty="0" smtClean="0">
                <a:latin typeface="Times New Roman" pitchFamily="18" charset="0"/>
                <a:cs typeface="Times New Roman" pitchFamily="18" charset="0"/>
              </a:rPr>
              <a:t>, алтын </a:t>
            </a:r>
            <a:r>
              <a:rPr lang="ru-RU" dirty="0" err="1" smtClean="0">
                <a:latin typeface="Times New Roman" pitchFamily="18" charset="0"/>
                <a:cs typeface="Times New Roman" pitchFamily="18" charset="0"/>
              </a:rPr>
              <a:t>жалатқан жұқа кірпіштермен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қапталған</a:t>
            </a:r>
            <a:r>
              <a:rPr lang="ru-RU" dirty="0" smtClean="0">
                <a:latin typeface="Times New Roman" pitchFamily="18" charset="0"/>
                <a:cs typeface="Times New Roman" pitchFamily="18" charset="0"/>
              </a:rPr>
              <a:t>. Ал </a:t>
            </a:r>
            <a:r>
              <a:rPr lang="ru-RU" dirty="0" err="1" smtClean="0">
                <a:latin typeface="Times New Roman" pitchFamily="18" charset="0"/>
                <a:cs typeface="Times New Roman" pitchFamily="18" charset="0"/>
              </a:rPr>
              <a:t>аулада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шәкірттерге арналған </a:t>
            </a:r>
            <a:r>
              <a:rPr lang="ru-RU" dirty="0" smtClean="0">
                <a:latin typeface="Times New Roman" pitchFamily="18" charset="0"/>
                <a:cs typeface="Times New Roman" pitchFamily="18" charset="0"/>
              </a:rPr>
              <a:t>25-ке </a:t>
            </a:r>
            <a:r>
              <a:rPr lang="ru-RU" dirty="0" err="1" smtClean="0">
                <a:latin typeface="Times New Roman" pitchFamily="18" charset="0"/>
                <a:cs typeface="Times New Roman" pitchFamily="18" charset="0"/>
              </a:rPr>
              <a:t>жуық құжыра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мешіттің ішкі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қабырғасы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түрлі түсті</a:t>
            </a:r>
            <a:r>
              <a:rPr lang="ru-RU" dirty="0" smtClean="0">
                <a:latin typeface="Times New Roman" pitchFamily="18" charset="0"/>
                <a:cs typeface="Times New Roman" pitchFamily="18" charset="0"/>
              </a:rPr>
              <a:t>, алтын </a:t>
            </a:r>
            <a:r>
              <a:rPr lang="ru-RU" dirty="0" err="1" smtClean="0">
                <a:latin typeface="Times New Roman" pitchFamily="18" charset="0"/>
                <a:cs typeface="Times New Roman" pitchFamily="18" charset="0"/>
              </a:rPr>
              <a:t>жалатқан өрнекті жазу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суреттермен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безендірілген</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 name="Рисунок 3" descr="1526883418_terenen-tamyr-tartan.jpg"/>
          <p:cNvPicPr>
            <a:picLocks noChangeAspect="1"/>
          </p:cNvPicPr>
          <p:nvPr/>
        </p:nvPicPr>
        <p:blipFill>
          <a:blip r:embed="rId2" cstate="print"/>
          <a:stretch>
            <a:fillRect/>
          </a:stretch>
        </p:blipFill>
        <p:spPr>
          <a:xfrm>
            <a:off x="0" y="1124744"/>
            <a:ext cx="4355976" cy="518457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908720"/>
          </a:xfrm>
        </p:spPr>
        <p:txBody>
          <a:bodyPr>
            <a:normAutofit/>
          </a:bodyPr>
          <a:lstStyle/>
          <a:p>
            <a:r>
              <a:rPr lang="kk-KZ" sz="4400" dirty="0" smtClean="0">
                <a:solidFill>
                  <a:schemeClr val="tx1"/>
                </a:solidFill>
                <a:latin typeface="Times New Roman" pitchFamily="18" charset="0"/>
                <a:cs typeface="Times New Roman" pitchFamily="18" charset="0"/>
              </a:rPr>
              <a:t>        Шердор медресесі</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0" y="1268760"/>
            <a:ext cx="4942384" cy="5589240"/>
          </a:xfrm>
        </p:spPr>
        <p:txBody>
          <a:bodyPr>
            <a:normAutofit fontScale="92500"/>
          </a:bodyPr>
          <a:lstStyle/>
          <a:p>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Ширдар</a:t>
            </a:r>
            <a:r>
              <a:rPr lang="ru-RU" dirty="0" smtClean="0">
                <a:latin typeface="Times New Roman" pitchFamily="18" charset="0"/>
                <a:cs typeface="Times New Roman" pitchFamily="18" charset="0"/>
              </a:rPr>
              <a:t>», яки «</a:t>
            </a:r>
            <a:r>
              <a:rPr lang="ru-RU" dirty="0" err="1" smtClean="0">
                <a:latin typeface="Times New Roman" pitchFamily="18" charset="0"/>
                <a:cs typeface="Times New Roman" pitchFamily="18" charset="0"/>
              </a:rPr>
              <a:t>Арыстанды</a:t>
            </a:r>
            <a:r>
              <a:rPr lang="ru-RU" dirty="0" smtClean="0">
                <a:latin typeface="Times New Roman" pitchFamily="18" charset="0"/>
                <a:cs typeface="Times New Roman" pitchFamily="18" charset="0"/>
              </a:rPr>
              <a:t> медресе» </a:t>
            </a:r>
            <a:r>
              <a:rPr lang="ru-RU" dirty="0" err="1" smtClean="0">
                <a:latin typeface="Times New Roman" pitchFamily="18" charset="0"/>
                <a:cs typeface="Times New Roman" pitchFamily="18" charset="0"/>
              </a:rPr>
              <a:t>медресесі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айбынды</a:t>
            </a:r>
            <a:r>
              <a:rPr lang="ru-RU" dirty="0" smtClean="0">
                <a:latin typeface="Times New Roman" pitchFamily="18" charset="0"/>
                <a:cs typeface="Times New Roman" pitchFamily="18" charset="0"/>
              </a:rPr>
              <a:t> да </a:t>
            </a:r>
            <a:r>
              <a:rPr lang="ru-RU" dirty="0" err="1" smtClean="0">
                <a:latin typeface="Times New Roman" pitchFamily="18" charset="0"/>
                <a:cs typeface="Times New Roman" pitchFamily="18" charset="0"/>
              </a:rPr>
              <a:t>сәулетті ғимарат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сыртқы жағы 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таңғаларлық өрнекті жазу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түзген түрлі-түсті жұқа кірпіштермен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қапталған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«Ширдардың» шатыр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айбынды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аспалы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дарбаза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іспетті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жоғары жағына аузын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арандай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ашып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тұрған қос арыстанның бейнесі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салынған.</a:t>
            </a:r>
            <a:r>
              <a:rPr lang="ru-RU" dirty="0" smtClean="0">
                <a:latin typeface="Times New Roman" pitchFamily="18" charset="0"/>
                <a:cs typeface="Times New Roman" pitchFamily="18" charset="0"/>
              </a:rPr>
              <a:t> Аула </a:t>
            </a:r>
            <a:r>
              <a:rPr lang="ru-RU" dirty="0" err="1" smtClean="0">
                <a:latin typeface="Times New Roman" pitchFamily="18" charset="0"/>
                <a:cs typeface="Times New Roman" pitchFamily="18" charset="0"/>
              </a:rPr>
              <a:t>ішінде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мешіт</a:t>
            </a:r>
            <a:r>
              <a:rPr lang="ru-RU" dirty="0" smtClean="0">
                <a:latin typeface="Times New Roman" pitchFamily="18" charset="0"/>
                <a:cs typeface="Times New Roman" pitchFamily="18" charset="0"/>
              </a:rPr>
              <a:t> пен </a:t>
            </a:r>
            <a:r>
              <a:rPr lang="ru-RU" dirty="0" err="1" smtClean="0">
                <a:latin typeface="Times New Roman" pitchFamily="18" charset="0"/>
                <a:cs typeface="Times New Roman" pitchFamily="18" charset="0"/>
              </a:rPr>
              <a:t>шәкірттерге арналған құжыра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Мешіттің ішкі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жағы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өрнекті жазулармен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безендірілген</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4" name="Рисунок 3" descr="Samarkand,_Registan,_Sher_Dor_Medressa_(6237690265).jpg"/>
          <p:cNvPicPr>
            <a:picLocks noChangeAspect="1"/>
          </p:cNvPicPr>
          <p:nvPr/>
        </p:nvPicPr>
        <p:blipFill>
          <a:blip r:embed="rId2" cstate="print"/>
          <a:stretch>
            <a:fillRect/>
          </a:stretch>
        </p:blipFill>
        <p:spPr>
          <a:xfrm>
            <a:off x="4788024" y="980728"/>
            <a:ext cx="4355976" cy="587727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188640"/>
            <a:ext cx="8579296" cy="6669360"/>
          </a:xfrm>
        </p:spPr>
        <p:txBody>
          <a:bodyPr>
            <a:normAutofit lnSpcReduction="10000"/>
          </a:bodyPr>
          <a:lstStyle/>
          <a:p>
            <a:r>
              <a:rPr lang="ru-RU" dirty="0" err="1" smtClean="0">
                <a:latin typeface="Times New Roman" pitchFamily="18" charset="0"/>
                <a:cs typeface="Times New Roman" pitchFamily="18" charset="0"/>
              </a:rPr>
              <a:t>Самарқан тұрғындарының аңыз қылып айтуынша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ғажайып қос медресені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салдырушы</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әмір Жалаңтөс </a:t>
            </a:r>
            <a:r>
              <a:rPr lang="ru-RU" dirty="0" smtClean="0">
                <a:latin typeface="Times New Roman" pitchFamily="18" charset="0"/>
                <a:cs typeface="Times New Roman" pitchFamily="18" charset="0"/>
              </a:rPr>
              <a:t>батыр </a:t>
            </a:r>
            <a:r>
              <a:rPr lang="ru-RU" dirty="0" err="1" smtClean="0">
                <a:latin typeface="Times New Roman" pitchFamily="18" charset="0"/>
                <a:cs typeface="Times New Roman" pitchFamily="18" charset="0"/>
              </a:rPr>
              <a:t>көрінеді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Шынында</a:t>
            </a:r>
            <a:r>
              <a:rPr lang="ru-RU" dirty="0" smtClean="0">
                <a:latin typeface="Times New Roman" pitchFamily="18" charset="0"/>
                <a:cs typeface="Times New Roman" pitchFamily="18" charset="0"/>
              </a:rPr>
              <a:t> да «</a:t>
            </a:r>
            <a:r>
              <a:rPr lang="ru-RU" dirty="0" err="1" smtClean="0">
                <a:latin typeface="Times New Roman" pitchFamily="18" charset="0"/>
                <a:cs typeface="Times New Roman" pitchFamily="18" charset="0"/>
              </a:rPr>
              <a:t>Ширдардың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порталының ішкі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қабырғасында </a:t>
            </a:r>
            <a:r>
              <a:rPr lang="ru-RU" dirty="0" smtClean="0">
                <a:latin typeface="Times New Roman" pitchFamily="18" charset="0"/>
                <a:cs typeface="Times New Roman" pitchFamily="18" charset="0"/>
              </a:rPr>
              <a:t>парсы </a:t>
            </a:r>
            <a:r>
              <a:rPr lang="ru-RU" dirty="0" err="1" smtClean="0">
                <a:latin typeface="Times New Roman" pitchFamily="18" charset="0"/>
                <a:cs typeface="Times New Roman" pitchFamily="18" charset="0"/>
              </a:rPr>
              <a:t>тілінде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мынадай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жазу</a:t>
            </a:r>
            <a:r>
              <a:rPr lang="ru-RU" dirty="0" smtClean="0">
                <a:latin typeface="Times New Roman" pitchFamily="18" charset="0"/>
                <a:cs typeface="Times New Roman" pitchFamily="18" charset="0"/>
              </a:rPr>
              <a:t> бар: </a:t>
            </a:r>
            <a:r>
              <a:rPr lang="ru-RU" dirty="0" err="1" smtClean="0">
                <a:latin typeface="Times New Roman" pitchFamily="18" charset="0"/>
                <a:cs typeface="Times New Roman" pitchFamily="18" charset="0"/>
              </a:rPr>
              <a:t>Бұл жазудың аудармасы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мынадай</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«Әмір қолбасшы, турашыл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Жалаңтөс, оның кемелдігін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жеткізе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мақтайтын қызыл тіл</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інжу-маржан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тұрғызған медресенің биіктігі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соншалық, оның ұшы көкке тірелген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ақылдың қыраны қанатын қанша қатты қақса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жылдар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сенің биік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аспалы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дарбазаңа </a:t>
            </a:r>
            <a:r>
              <a:rPr lang="ru-RU" dirty="0" smtClean="0">
                <a:latin typeface="Times New Roman" pitchFamily="18" charset="0"/>
                <a:cs typeface="Times New Roman" pitchFamily="18" charset="0"/>
              </a:rPr>
              <a:t>жете </a:t>
            </a:r>
            <a:r>
              <a:rPr lang="ru-RU" dirty="0" err="1" smtClean="0">
                <a:latin typeface="Times New Roman" pitchFamily="18" charset="0"/>
                <a:cs typeface="Times New Roman" pitchFamily="18" charset="0"/>
              </a:rPr>
              <a:t>алмас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мұнарасының ұшына ғасыр бойы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ілмекті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арқаны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айлакер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ұры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шыға алмас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сәулетші оның аспалы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дарбазаларының тізбегін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жасағанда таң қалғандықтан аспан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бармағын тістегендей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таңданыс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қызғаныш белгісі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жаңа толған айды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қарпып алды</a:t>
            </a:r>
            <a:r>
              <a:rPr lang="ru-RU" dirty="0" smtClean="0">
                <a:latin typeface="Times New Roman" pitchFamily="18" charset="0"/>
                <a:cs typeface="Times New Roman" pitchFamily="18" charset="0"/>
              </a:rPr>
              <a:t>; осы </a:t>
            </a:r>
            <a:r>
              <a:rPr lang="ru-RU" dirty="0" err="1" smtClean="0">
                <a:latin typeface="Times New Roman" pitchFamily="18" charset="0"/>
                <a:cs typeface="Times New Roman" pitchFamily="18" charset="0"/>
              </a:rPr>
              <a:t>құрылыстың іргесін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Жалаңтөс баһадүр қалағандықтан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ғимараттың тұрғызылған жылы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Жалаңтөс баһадүр жылы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аталады</a:t>
            </a:r>
            <a:r>
              <a:rPr lang="ru-RU" dirty="0" smtClean="0">
                <a:latin typeface="Times New Roman" pitchFamily="18" charset="0"/>
                <a:cs typeface="Times New Roman" pitchFamily="18" charset="0"/>
              </a:rPr>
              <a:t>.</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620688"/>
          </a:xfrm>
        </p:spPr>
        <p:txBody>
          <a:bodyPr>
            <a:normAutofit fontScale="90000"/>
          </a:bodyPr>
          <a:lstStyle/>
          <a:p>
            <a:r>
              <a:rPr lang="kk-KZ" sz="4400" dirty="0" smtClean="0">
                <a:solidFill>
                  <a:schemeClr val="tx1"/>
                </a:solidFill>
                <a:latin typeface="Times New Roman" pitchFamily="18" charset="0"/>
                <a:cs typeface="Times New Roman" pitchFamily="18" charset="0"/>
              </a:rPr>
              <a:t>Регистан алаңы</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0" y="620688"/>
            <a:ext cx="9144000" cy="2952328"/>
          </a:xfrm>
        </p:spPr>
        <p:txBody>
          <a:bodyPr>
            <a:normAutofit fontScale="92500" lnSpcReduction="10000"/>
          </a:bodyPr>
          <a:lstStyle/>
          <a:p>
            <a:r>
              <a:rPr lang="ru-RU" dirty="0" err="1" smtClean="0">
                <a:latin typeface="Times New Roman" pitchFamily="18" charset="0"/>
                <a:cs typeface="Times New Roman" pitchFamily="18" charset="0"/>
              </a:rPr>
              <a:t>Бұрынғы кездерде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Самарқанның тыныс-тіршілігінде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Регистан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алаңының алған орнын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Мәскеудегі Қызыл алаңмен салыстыруға болар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Үкіметтің барша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маңызды жарлықтары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пәрмендері халыққа </a:t>
            </a:r>
            <a:r>
              <a:rPr lang="ru-RU" dirty="0" smtClean="0">
                <a:latin typeface="Times New Roman" pitchFamily="18" charset="0"/>
                <a:cs typeface="Times New Roman" pitchFamily="18" charset="0"/>
              </a:rPr>
              <a:t>осы </a:t>
            </a:r>
            <a:r>
              <a:rPr lang="ru-RU" dirty="0" err="1" smtClean="0">
                <a:latin typeface="Times New Roman" pitchFamily="18" charset="0"/>
                <a:cs typeface="Times New Roman" pitchFamily="18" charset="0"/>
              </a:rPr>
              <a:t>алаңда жарияланатын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қоғамдық келелі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істерді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шешу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 шақырылатын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әулиелерге тәу етіп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қауымдасып құлшылық қылатын халықтық жиындардың бәрі </a:t>
            </a:r>
            <a:r>
              <a:rPr lang="ru-RU" dirty="0" smtClean="0">
                <a:latin typeface="Times New Roman" pitchFamily="18" charset="0"/>
                <a:cs typeface="Times New Roman" pitchFamily="18" charset="0"/>
              </a:rPr>
              <a:t>де осы </a:t>
            </a:r>
            <a:r>
              <a:rPr lang="ru-RU" dirty="0" err="1" smtClean="0">
                <a:latin typeface="Times New Roman" pitchFamily="18" charset="0"/>
                <a:cs typeface="Times New Roman" pitchFamily="18" charset="0"/>
              </a:rPr>
              <a:t>алаңда өткізілетін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Регистан-өзб.</a:t>
            </a:r>
            <a:r>
              <a:rPr lang="ru-RU" dirty="0" smtClean="0">
                <a:latin typeface="Times New Roman" pitchFamily="18" charset="0"/>
                <a:cs typeface="Times New Roman" pitchFamily="18" charset="0"/>
              </a:rPr>
              <a:t>(рек- </a:t>
            </a:r>
            <a:r>
              <a:rPr lang="ru-RU" dirty="0" err="1" smtClean="0">
                <a:latin typeface="Times New Roman" pitchFamily="18" charset="0"/>
                <a:cs typeface="Times New Roman" pitchFamily="18" charset="0"/>
              </a:rPr>
              <a:t>құм, </a:t>
            </a:r>
            <a:r>
              <a:rPr lang="ru-RU" dirty="0" smtClean="0">
                <a:latin typeface="Times New Roman" pitchFamily="18" charset="0"/>
                <a:cs typeface="Times New Roman" pitchFamily="18" charset="0"/>
              </a:rPr>
              <a:t>стан-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мағына береді</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4" name="Рисунок 3" descr="Registan_Samarkand.jpg"/>
          <p:cNvPicPr>
            <a:picLocks noChangeAspect="1"/>
          </p:cNvPicPr>
          <p:nvPr/>
        </p:nvPicPr>
        <p:blipFill>
          <a:blip r:embed="rId2" cstate="print"/>
          <a:stretch>
            <a:fillRect/>
          </a:stretch>
        </p:blipFill>
        <p:spPr>
          <a:xfrm>
            <a:off x="1475656" y="3329608"/>
            <a:ext cx="6336704" cy="352839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36912"/>
            <a:ext cx="8229600" cy="1143000"/>
          </a:xfrm>
        </p:spPr>
        <p:txBody>
          <a:bodyPr>
            <a:normAutofit/>
          </a:bodyPr>
          <a:lstStyle/>
          <a:p>
            <a:r>
              <a:rPr lang="kk-KZ" sz="6000" dirty="0" smtClean="0">
                <a:solidFill>
                  <a:schemeClr val="tx1"/>
                </a:solidFill>
                <a:latin typeface="Times New Roman" pitchFamily="18" charset="0"/>
                <a:cs typeface="Times New Roman" pitchFamily="18" charset="0"/>
              </a:rPr>
              <a:t>Қырғызстан сәулет өнері</a:t>
            </a:r>
            <a:endParaRPr lang="ru-RU" sz="6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64704"/>
          </a:xfrm>
        </p:spPr>
        <p:txBody>
          <a:bodyPr>
            <a:normAutofit/>
          </a:bodyPr>
          <a:lstStyle/>
          <a:p>
            <a:r>
              <a:rPr lang="kk-KZ" sz="4400" dirty="0" smtClean="0">
                <a:solidFill>
                  <a:schemeClr val="tx1"/>
                </a:solidFill>
                <a:latin typeface="Times New Roman" pitchFamily="18" charset="0"/>
                <a:cs typeface="Times New Roman" pitchFamily="18" charset="0"/>
              </a:rPr>
              <a:t>Бурана мұнарасы</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252536" y="836712"/>
            <a:ext cx="9396536" cy="6021288"/>
          </a:xfrm>
        </p:spPr>
        <p:txBody>
          <a:bodyPr/>
          <a:lstStyle/>
          <a:p>
            <a:r>
              <a:rPr lang="kk-KZ" dirty="0" smtClean="0">
                <a:latin typeface="Times New Roman" pitchFamily="18" charset="0"/>
                <a:cs typeface="Times New Roman" pitchFamily="18" charset="0"/>
              </a:rPr>
              <a:t>Қырғызстанның солтүстігінде орналасқан Чуй алқабындағы Қараханидтер империясының X-XI ғасырлардағы мұнарасы. Оның құрылысы X-XI ғасырларға жатады. Ол күйдірілген кірпіштен және арша бөренелерінен тұрады. Сегізбұрышты тасты жертөледе өрнектің жоғарғы жағына өрнектелген, өрнек белдемшелерімен жабылған дөңгелек қима тұр. Оңтүстік жағында, 5 м биіктікте, бақылау палубасына апаратын спиральдық баспалдақ басталатын есік бар. Мұнараның биіктігі - 21 м, диаметрі - 9 м, оның алдыңғы биіктігі 44-48 м деп болжанған, бірақ жер сілкінісінен кейін оның жоғарғы бөлігі құлаған. Бүгінде биіктігі 21, 7 метр.</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1024px-Башня_Бурана_на_фоне_Киргизского_хребта.jpg"/>
          <p:cNvPicPr>
            <a:picLocks noGrp="1" noChangeAspect="1"/>
          </p:cNvPicPr>
          <p:nvPr>
            <p:ph idx="1"/>
          </p:nvPr>
        </p:nvPicPr>
        <p:blipFill>
          <a:blip r:embed="rId2" cstate="print"/>
          <a:stretch>
            <a:fillRect/>
          </a:stretch>
        </p:blipFill>
        <p:spPr>
          <a:xfrm>
            <a:off x="0" y="0"/>
            <a:ext cx="9143999" cy="6857999"/>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20688"/>
          </a:xfrm>
        </p:spPr>
        <p:txBody>
          <a:bodyPr>
            <a:normAutofit fontScale="90000"/>
          </a:bodyPr>
          <a:lstStyle/>
          <a:p>
            <a:r>
              <a:rPr lang="kk-KZ" sz="4400" dirty="0" smtClean="0">
                <a:solidFill>
                  <a:schemeClr val="tx1"/>
                </a:solidFill>
                <a:latin typeface="Times New Roman" pitchFamily="18" charset="0"/>
                <a:cs typeface="Times New Roman" pitchFamily="18" charset="0"/>
              </a:rPr>
              <a:t>Таш-Рабат</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252536" y="692696"/>
            <a:ext cx="6048672" cy="6768752"/>
          </a:xfrm>
        </p:spPr>
        <p:txBody>
          <a:bodyPr>
            <a:normAutofit fontScale="92500" lnSpcReduction="10000"/>
          </a:bodyPr>
          <a:lstStyle/>
          <a:p>
            <a:r>
              <a:rPr lang="kk-KZ" dirty="0" smtClean="0"/>
              <a:t>XV ғасырдағы керуен-сарай. Қырғыз Республикасының солтүстігінде Таш-Рабат керуен-сарайы - көпестер мен саяхатшыларға арналған қонақ үй. Ол XV ғасырда Ат-Башының қазіргі аудан орталығынан 80 км қашықтықта орналасқан Орта Азиядан Қытайға ежелгі сауда жолында салынған. Бұл сол кездегі ортаазиялық сәулет өнерінің тастан жасалған ең үлкен ғимараты. Екі мұнарасы және мықты кіреберіс порталы бар тас қабырға оның қонақтарын сенімді қорғаныс болды. </a:t>
            </a:r>
            <a:r>
              <a:rPr lang="kk-KZ" dirty="0" smtClean="0">
                <a:latin typeface="Times New Roman" pitchFamily="18" charset="0"/>
                <a:cs typeface="Times New Roman" pitchFamily="18" charset="0"/>
              </a:rPr>
              <a:t>Құрылыс Тас-Рабат өзенінің жағасында, Қара-Қойын өзенінің саласы, теңіз деңгейінен 3500 м-ден астам биіктікте орналасқан.</a:t>
            </a:r>
          </a:p>
          <a:p>
            <a:r>
              <a:rPr lang="kk-KZ" dirty="0" smtClean="0"/>
              <a:t/>
            </a:r>
            <a:br>
              <a:rPr lang="kk-KZ" dirty="0" smtClean="0"/>
            </a:br>
            <a:endParaRPr lang="ru-RU" dirty="0"/>
          </a:p>
        </p:txBody>
      </p:sp>
      <p:pic>
        <p:nvPicPr>
          <p:cNvPr id="4" name="Рисунок 3" descr="1024px-Tash_Rabat.JPG"/>
          <p:cNvPicPr>
            <a:picLocks noChangeAspect="1"/>
          </p:cNvPicPr>
          <p:nvPr/>
        </p:nvPicPr>
        <p:blipFill>
          <a:blip r:embed="rId2" cstate="print"/>
          <a:stretch>
            <a:fillRect/>
          </a:stretch>
        </p:blipFill>
        <p:spPr>
          <a:xfrm>
            <a:off x="5868144" y="1412777"/>
            <a:ext cx="3275856" cy="367240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20688"/>
          </a:xfrm>
        </p:spPr>
        <p:txBody>
          <a:bodyPr>
            <a:normAutofit fontScale="90000"/>
          </a:bodyPr>
          <a:lstStyle/>
          <a:p>
            <a:r>
              <a:rPr lang="kk-KZ" sz="4400" dirty="0" smtClean="0">
                <a:solidFill>
                  <a:schemeClr val="tx1"/>
                </a:solidFill>
                <a:latin typeface="Times New Roman" pitchFamily="18" charset="0"/>
                <a:cs typeface="Times New Roman" pitchFamily="18" charset="0"/>
              </a:rPr>
              <a:t>Өзген</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180528" y="476672"/>
            <a:ext cx="9324528" cy="6768752"/>
          </a:xfrm>
        </p:spPr>
        <p:txBody>
          <a:bodyPr>
            <a:normAutofit/>
          </a:bodyPr>
          <a:lstStyle/>
          <a:p>
            <a:r>
              <a:rPr lang="kk-KZ" dirty="0" smtClean="0">
                <a:latin typeface="Times New Roman" pitchFamily="18" charset="0"/>
                <a:cs typeface="Times New Roman" pitchFamily="18" charset="0"/>
              </a:rPr>
              <a:t>Қырғызстан жеріндегі ежелгі қала. Қазір мұнда XI-XI ғасырлардағы Орталық Азия сәулет өнерінің ең жақсы үлгілеріне жататын тек қана минара және одан 120 кесене орналасқан. қаланың бұрынғы ұлылығын еске түсіру.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Өзген архитектуралық кешені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төртбұрышты </a:t>
            </a:r>
            <a:r>
              <a:rPr lang="ru-RU" dirty="0" smtClean="0">
                <a:latin typeface="Times New Roman" pitchFamily="18" charset="0"/>
                <a:cs typeface="Times New Roman" pitchFamily="18" charset="0"/>
              </a:rPr>
              <a:t>залы </a:t>
            </a:r>
            <a:r>
              <a:rPr lang="ru-RU" dirty="0" err="1" smtClean="0">
                <a:latin typeface="Times New Roman" pitchFamily="18" charset="0"/>
                <a:cs typeface="Times New Roman" pitchFamily="18" charset="0"/>
              </a:rPr>
              <a:t>және </a:t>
            </a:r>
            <a:r>
              <a:rPr lang="ru-RU" dirty="0" smtClean="0">
                <a:latin typeface="Times New Roman" pitchFamily="18" charset="0"/>
                <a:cs typeface="Times New Roman" pitchFamily="18" charset="0"/>
              </a:rPr>
              <a:t>бас </a:t>
            </a:r>
            <a:r>
              <a:rPr lang="ru-RU" dirty="0" err="1" smtClean="0">
                <a:latin typeface="Times New Roman" pitchFamily="18" charset="0"/>
                <a:cs typeface="Times New Roman" pitchFamily="18" charset="0"/>
              </a:rPr>
              <a:t>қасбеттің мұқият безендірілген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безендірілген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ғимаратының идеясын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ұстанады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Ең ерте</a:t>
            </a:r>
            <a:r>
              <a:rPr lang="ru-RU" dirty="0" smtClean="0">
                <a:latin typeface="Times New Roman" pitchFamily="18" charset="0"/>
                <a:cs typeface="Times New Roman" pitchFamily="18" charset="0"/>
              </a:rPr>
              <a:t> - орта мавзолей (11 </a:t>
            </a:r>
            <a:r>
              <a:rPr lang="ru-RU" dirty="0" err="1" smtClean="0">
                <a:latin typeface="Times New Roman" pitchFamily="18" charset="0"/>
                <a:cs typeface="Times New Roman" pitchFamily="18" charset="0"/>
              </a:rPr>
              <a:t>ғасырдың </a:t>
            </a:r>
            <a:r>
              <a:rPr lang="ru-RU" dirty="0" smtClean="0">
                <a:latin typeface="Times New Roman" pitchFamily="18" charset="0"/>
                <a:cs typeface="Times New Roman" pitchFamily="18" charset="0"/>
              </a:rPr>
              <a:t>басы), </a:t>
            </a:r>
            <a:r>
              <a:rPr lang="ru-RU" dirty="0" err="1" smtClean="0">
                <a:latin typeface="Times New Roman" pitchFamily="18" charset="0"/>
                <a:cs typeface="Times New Roman" pitchFamily="18" charset="0"/>
              </a:rPr>
              <a:t>сыртқы өлшемдері </a:t>
            </a:r>
            <a:r>
              <a:rPr lang="ru-RU" dirty="0" smtClean="0">
                <a:latin typeface="Times New Roman" pitchFamily="18" charset="0"/>
                <a:cs typeface="Times New Roman" pitchFamily="18" charset="0"/>
              </a:rPr>
              <a:t>12х12 м, </a:t>
            </a:r>
            <a:r>
              <a:rPr lang="ru-RU" dirty="0" err="1" smtClean="0">
                <a:latin typeface="Times New Roman" pitchFamily="18" charset="0"/>
                <a:cs typeface="Times New Roman" pitchFamily="18" charset="0"/>
              </a:rPr>
              <a:t>ішкі</a:t>
            </a:r>
            <a:r>
              <a:rPr lang="ru-RU" dirty="0" smtClean="0">
                <a:latin typeface="Times New Roman" pitchFamily="18" charset="0"/>
                <a:cs typeface="Times New Roman" pitchFamily="18" charset="0"/>
              </a:rPr>
              <a:t> - 8,5х8,5 м, </a:t>
            </a:r>
            <a:r>
              <a:rPr lang="ru-RU" dirty="0" err="1" smtClean="0">
                <a:latin typeface="Times New Roman" pitchFamily="18" charset="0"/>
                <a:cs typeface="Times New Roman" pitchFamily="18" charset="0"/>
              </a:rPr>
              <a:t>өрнекпен және оюлармен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безендірілген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әлсіз көрінген </a:t>
            </a:r>
            <a:r>
              <a:rPr lang="ru-RU" dirty="0" smtClean="0">
                <a:latin typeface="Times New Roman" pitchFamily="18" charset="0"/>
                <a:cs typeface="Times New Roman" pitchFamily="18" charset="0"/>
              </a:rPr>
              <a:t>порталы бар - </a:t>
            </a:r>
            <a:r>
              <a:rPr lang="ru-RU" dirty="0" err="1" smtClean="0">
                <a:latin typeface="Times New Roman" pitchFamily="18" charset="0"/>
                <a:cs typeface="Times New Roman" pitchFamily="18" charset="0"/>
              </a:rPr>
              <a:t>оңтүстік </a:t>
            </a:r>
            <a:r>
              <a:rPr lang="ru-RU" dirty="0" smtClean="0">
                <a:latin typeface="Times New Roman" pitchFamily="18" charset="0"/>
                <a:cs typeface="Times New Roman" pitchFamily="18" charset="0"/>
              </a:rPr>
              <a:t>пен </a:t>
            </a:r>
            <a:r>
              <a:rPr lang="ru-RU" dirty="0" err="1" smtClean="0">
                <a:latin typeface="Times New Roman" pitchFamily="18" charset="0"/>
                <a:cs typeface="Times New Roman" pitchFamily="18" charset="0"/>
              </a:rPr>
              <a:t>батыс</a:t>
            </a:r>
            <a:r>
              <a:rPr lang="ru-RU"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Солтүстік (1152-1153 ж.ж.) және оңтүстік (1186-1187 ж.ж.) кесенелерінде негізгі қасбеттер тікбұрышты порталдар - песттактармен жасалынған, кіреберіс аивандар бағандарда ұштары бар аркамен безендірілген, ою-өрнек жолақтары мен жазулардың нақты құрылымдық сызбасы бар. Кесене терракотасы осы кесенелердің декорында өрнектелген өрнектермен және соғылған оюлармен бірге көрінеді.</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uzgen_mausileum1-1.jpg"/>
          <p:cNvPicPr>
            <a:picLocks noGrp="1" noChangeAspect="1"/>
          </p:cNvPicPr>
          <p:nvPr>
            <p:ph idx="1"/>
          </p:nvPr>
        </p:nvPicPr>
        <p:blipFill>
          <a:blip r:embed="rId2" cstate="print"/>
          <a:stretch>
            <a:fillRect/>
          </a:stretch>
        </p:blipFill>
        <p:spPr>
          <a:xfrm>
            <a:off x="-1" y="0"/>
            <a:ext cx="9252521" cy="6857999"/>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420888"/>
            <a:ext cx="8229600" cy="1143000"/>
          </a:xfrm>
        </p:spPr>
        <p:txBody>
          <a:bodyPr>
            <a:normAutofit/>
          </a:bodyPr>
          <a:lstStyle/>
          <a:p>
            <a:r>
              <a:rPr lang="kk-KZ" sz="6000" dirty="0" smtClean="0">
                <a:solidFill>
                  <a:schemeClr val="tx1"/>
                </a:solidFill>
              </a:rPr>
              <a:t>Тәжікстан сәулет өнері</a:t>
            </a:r>
            <a:endParaRPr lang="ru-RU" sz="6000"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620688"/>
          </a:xfrm>
        </p:spPr>
        <p:txBody>
          <a:bodyPr>
            <a:normAutofit fontScale="90000"/>
          </a:bodyPr>
          <a:lstStyle/>
          <a:p>
            <a:r>
              <a:rPr lang="kk-KZ" sz="4400" dirty="0" smtClean="0">
                <a:solidFill>
                  <a:schemeClr val="tx1"/>
                </a:solidFill>
                <a:latin typeface="Times New Roman" pitchFamily="18" charset="0"/>
                <a:cs typeface="Times New Roman" pitchFamily="18" charset="0"/>
              </a:rPr>
              <a:t>Хиссар бекінісі</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252536" y="548680"/>
            <a:ext cx="6408712" cy="6480720"/>
          </a:xfrm>
        </p:spPr>
        <p:txBody>
          <a:bodyPr>
            <a:normAutofit fontScale="92500"/>
          </a:bodyPr>
          <a:lstStyle/>
          <a:p>
            <a:r>
              <a:rPr lang="kk-KZ" dirty="0" smtClean="0">
                <a:latin typeface="Times New Roman" pitchFamily="18" charset="0"/>
                <a:cs typeface="Times New Roman" pitchFamily="18" charset="0"/>
              </a:rPr>
              <a:t>Хиссар бекінісі - Бұхара әмірлігінің бектерінің бірінің сарайы. Қабырғалары қалыңдығы 1 м болатын бекініс, зеңбіректер мен зеңбіректерге арналған ілмектер биік төбенің бүйірінде тұрды және оны күзетшілер қорғады. Ішінде бассейн мен бақ бар. Бекіністің жанында керуен-сарайы және көптеген дүкендері бар базар алаңы болды. Кірпішпен қапталған үлкен баспалдақтар мен террастар басты кіреберіске апарды. Бекіністен қалған жалғыз нәрсе - екі цилиндрлік мұнаралары бар монументалды күйдірілген кірпіш қақпа, олардың арасында ланцет аркасы орналасқан, сондықтан 18-19-ғасырлардағы Бұқараның көптеген қақпалары салынды. Бірақ бұл фрагмент бүгінде өте керемет және әсерлі көрінеді.</a:t>
            </a:r>
            <a:endParaRPr lang="ru-RU" dirty="0">
              <a:latin typeface="Times New Roman" pitchFamily="18" charset="0"/>
              <a:cs typeface="Times New Roman" pitchFamily="18" charset="0"/>
            </a:endParaRPr>
          </a:p>
        </p:txBody>
      </p:sp>
      <p:pic>
        <p:nvPicPr>
          <p:cNvPr id="4" name="Рисунок 3" descr="hissar-fortress4_sm.jpg"/>
          <p:cNvPicPr>
            <a:picLocks noChangeAspect="1"/>
          </p:cNvPicPr>
          <p:nvPr/>
        </p:nvPicPr>
        <p:blipFill>
          <a:blip r:embed="rId2" cstate="print"/>
          <a:stretch>
            <a:fillRect/>
          </a:stretch>
        </p:blipFill>
        <p:spPr>
          <a:xfrm>
            <a:off x="6012160" y="0"/>
            <a:ext cx="3131840" cy="252028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852936"/>
            <a:ext cx="8229600" cy="1143000"/>
          </a:xfrm>
        </p:spPr>
        <p:txBody>
          <a:bodyPr>
            <a:noAutofit/>
          </a:bodyPr>
          <a:lstStyle/>
          <a:p>
            <a:pPr algn="ctr"/>
            <a:r>
              <a:rPr lang="kk-KZ" sz="6000" dirty="0" smtClean="0">
                <a:solidFill>
                  <a:schemeClr val="tx1"/>
                </a:solidFill>
                <a:latin typeface="Times New Roman" pitchFamily="18" charset="0"/>
                <a:cs typeface="Times New Roman" pitchFamily="18" charset="0"/>
              </a:rPr>
              <a:t>Түркменстан сәулет өнері</a:t>
            </a:r>
            <a:endParaRPr lang="ru-RU" sz="6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507288" cy="692696"/>
          </a:xfrm>
        </p:spPr>
        <p:txBody>
          <a:bodyPr>
            <a:normAutofit fontScale="90000"/>
          </a:bodyPr>
          <a:lstStyle/>
          <a:p>
            <a:r>
              <a:rPr lang="kk-KZ" sz="4400" dirty="0" smtClean="0">
                <a:solidFill>
                  <a:schemeClr val="tx1"/>
                </a:solidFill>
              </a:rPr>
              <a:t>Ниса бекінісі</a:t>
            </a:r>
            <a:endParaRPr lang="ru-RU" sz="4400" dirty="0">
              <a:solidFill>
                <a:schemeClr val="tx1"/>
              </a:solidFill>
            </a:endParaRPr>
          </a:p>
        </p:txBody>
      </p:sp>
      <p:sp>
        <p:nvSpPr>
          <p:cNvPr id="3" name="Содержимое 2"/>
          <p:cNvSpPr>
            <a:spLocks noGrp="1"/>
          </p:cNvSpPr>
          <p:nvPr>
            <p:ph idx="1"/>
          </p:nvPr>
        </p:nvSpPr>
        <p:spPr>
          <a:xfrm>
            <a:off x="-324544" y="548680"/>
            <a:ext cx="9468544" cy="6624736"/>
          </a:xfrm>
        </p:spPr>
        <p:txBody>
          <a:bodyPr>
            <a:normAutofit lnSpcReduction="10000"/>
          </a:bodyPr>
          <a:lstStyle/>
          <a:p>
            <a:r>
              <a:rPr lang="kk-KZ" dirty="0" smtClean="0">
                <a:latin typeface="Times New Roman" pitchFamily="18" charset="0"/>
                <a:cs typeface="Times New Roman" pitchFamily="18" charset="0"/>
              </a:rPr>
              <a:t>Жеке корольдік бекініс. Елді мекеннің ауданы 17 га, онда бірнеше құрылым бар:«Шаршы үй Бұл 60-тан 60 метрге дейінгі ғимарат, терезелері жоқ, орталық ашық ауласы болды, оның айналасында әр бөлмеде 12 орындық бар. Үйдің қабырғалары шикі кірпіштен, ал едендері ағаштан жасалған. Ғимарат эллиндік шығу тегі - Гераклдың және арыстанның бет-бейнесін, ал жергілікті - Аршакидтерге арналған жебелері бар бөрененің типтік бейнесін фриздермен безендірді.</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«Сквер залы» - </a:t>
            </a:r>
            <a:r>
              <a:rPr lang="ru-RU" dirty="0" err="1" smtClean="0">
                <a:latin typeface="Times New Roman" pitchFamily="18" charset="0"/>
                <a:cs typeface="Times New Roman" pitchFamily="18" charset="0"/>
              </a:rPr>
              <a:t>б.з.д</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I-II </a:t>
            </a:r>
            <a:r>
              <a:rPr lang="ru-RU" dirty="0" err="1" smtClean="0">
                <a:latin typeface="Times New Roman" pitchFamily="18" charset="0"/>
                <a:cs typeface="Times New Roman" pitchFamily="18" charset="0"/>
              </a:rPr>
              <a:t>ғасырларда қайта салынған патша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резиденциясының алдыңғы бөлмесі.</a:t>
            </a:r>
            <a:r>
              <a:rPr lang="ru-RU" dirty="0" smtClean="0">
                <a:latin typeface="Times New Roman" pitchFamily="18" charset="0"/>
                <a:cs typeface="Times New Roman" pitchFamily="18" charset="0"/>
              </a:rPr>
              <a:t> е. </a:t>
            </a:r>
            <a:r>
              <a:rPr lang="ru-RU" dirty="0" err="1" smtClean="0">
                <a:latin typeface="Times New Roman" pitchFamily="18" charset="0"/>
                <a:cs typeface="Times New Roman" pitchFamily="18" charset="0"/>
              </a:rPr>
              <a:t>ескі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құрылымнан Залдың өлшемдері </a:t>
            </a:r>
            <a:r>
              <a:rPr lang="ru-RU" dirty="0" smtClean="0">
                <a:latin typeface="Times New Roman" pitchFamily="18" charset="0"/>
                <a:cs typeface="Times New Roman" pitchFamily="18" charset="0"/>
              </a:rPr>
              <a:t>20-дан 20 </a:t>
            </a:r>
            <a:r>
              <a:rPr lang="ru-RU" dirty="0" err="1" smtClean="0">
                <a:latin typeface="Times New Roman" pitchFamily="18" charset="0"/>
                <a:cs typeface="Times New Roman" pitchFamily="18" charset="0"/>
              </a:rPr>
              <a:t>метрге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шикі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кірпіштен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метрлік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платформада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салынған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қабырғаларының биіктігі</a:t>
            </a:r>
            <a:r>
              <a:rPr lang="ru-RU" dirty="0" smtClean="0">
                <a:latin typeface="Times New Roman" pitchFamily="18" charset="0"/>
                <a:cs typeface="Times New Roman" pitchFamily="18" charset="0"/>
              </a:rPr>
              <a:t> - 10 метр, </a:t>
            </a:r>
            <a:r>
              <a:rPr lang="ru-RU" dirty="0" err="1" smtClean="0">
                <a:latin typeface="Times New Roman" pitchFamily="18" charset="0"/>
                <a:cs typeface="Times New Roman" pitchFamily="18" charset="0"/>
              </a:rPr>
              <a:t>қалыңдығы </a:t>
            </a:r>
            <a:r>
              <a:rPr lang="ru-RU" dirty="0" smtClean="0">
                <a:latin typeface="Times New Roman" pitchFamily="18" charset="0"/>
                <a:cs typeface="Times New Roman" pitchFamily="18" charset="0"/>
              </a:rPr>
              <a:t>- 3 метр.</a:t>
            </a:r>
            <a:r>
              <a:rPr lang="kk-KZ" dirty="0" smtClean="0">
                <a:latin typeface="Times New Roman" pitchFamily="18" charset="0"/>
                <a:cs typeface="Times New Roman" pitchFamily="18" charset="0"/>
              </a:rPr>
              <a:t> «Дөңгелек ғибадатхана» - бұл дөңгелек құрылым, диаметрі 17 метр, ішкі жағы екі деңгейге бөлінген: біріншісі тегіс ақ гранатпен қапталған, екінші деңгей кішкентай бағандарға бөлінген, олардың арасында саз мүсіндер тауашаларда орналасқан.</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7" descr="Nisa-Overview-2015.JPG"/>
          <p:cNvPicPr>
            <a:picLocks noGrp="1" noChangeAspect="1"/>
          </p:cNvPicPr>
          <p:nvPr>
            <p:ph idx="1"/>
          </p:nvPr>
        </p:nvPicPr>
        <p:blipFill>
          <a:blip r:embed="rId3" cstate="print"/>
          <a:stretch>
            <a:fillRect/>
          </a:stretch>
        </p:blipFill>
        <p:spPr>
          <a:xfrm rot="10800000" flipV="1">
            <a:off x="0" y="0"/>
            <a:ext cx="9144000" cy="6858000"/>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229600" cy="692696"/>
          </a:xfrm>
        </p:spPr>
        <p:txBody>
          <a:bodyPr>
            <a:normAutofit fontScale="90000"/>
          </a:bodyPr>
          <a:lstStyle/>
          <a:p>
            <a:r>
              <a:rPr lang="kk-KZ" sz="4400" dirty="0" smtClean="0">
                <a:solidFill>
                  <a:schemeClr val="tx1"/>
                </a:solidFill>
                <a:latin typeface="Times New Roman" pitchFamily="18" charset="0"/>
                <a:cs typeface="Times New Roman" pitchFamily="18" charset="0"/>
              </a:rPr>
              <a:t>Сұлтан Санжар кесенесі</a:t>
            </a:r>
            <a:endParaRPr lang="ru-RU" sz="4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180528" y="908720"/>
            <a:ext cx="4752528" cy="6120680"/>
          </a:xfrm>
        </p:spPr>
        <p:txBody>
          <a:bodyPr>
            <a:normAutofit fontScale="92500"/>
          </a:bodyPr>
          <a:lstStyle/>
          <a:p>
            <a:r>
              <a:rPr lang="kk-KZ" dirty="0" smtClean="0"/>
              <a:t>Кесене Сұлтан-Қала кентінің орталығында орналасқан. Бұл ортағасырлық тіреуішке ұқсайды, формасы текше, біртұтас күмбезбен сырланған көкшіл төсеніш. Күмбез астында үш деңгейлі, галереялар арқылы ауыспалы ашық арка түрінде болады. Символдық жағынан күмбез негізді білдіреді. Қабырғалары базада 5 метр қалың. Ұзындығы - 27 метр. Кесененің жалпы биіктігі 38 метр.</a:t>
            </a:r>
            <a:endParaRPr lang="ru-RU" dirty="0"/>
          </a:p>
        </p:txBody>
      </p:sp>
      <p:pic>
        <p:nvPicPr>
          <p:cNvPr id="4" name="Рисунок 3" descr="1024px-Sultan_Sanjar_mausoleum.jpg"/>
          <p:cNvPicPr>
            <a:picLocks noChangeAspect="1"/>
          </p:cNvPicPr>
          <p:nvPr/>
        </p:nvPicPr>
        <p:blipFill>
          <a:blip r:embed="rId2" cstate="print"/>
          <a:stretch>
            <a:fillRect/>
          </a:stretch>
        </p:blipFill>
        <p:spPr>
          <a:xfrm>
            <a:off x="4499992" y="980728"/>
            <a:ext cx="4644008" cy="468052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276872"/>
            <a:ext cx="8229600" cy="1143000"/>
          </a:xfrm>
        </p:spPr>
        <p:txBody>
          <a:bodyPr>
            <a:normAutofit/>
          </a:bodyPr>
          <a:lstStyle/>
          <a:p>
            <a:r>
              <a:rPr lang="kk-KZ" sz="6000" dirty="0" smtClean="0">
                <a:solidFill>
                  <a:schemeClr val="tx1"/>
                </a:solidFill>
              </a:rPr>
              <a:t>Назарларыңызға рахмет!</a:t>
            </a:r>
            <a:endParaRPr lang="ru-RU" sz="6000"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440</TotalTime>
  <Words>1017</Words>
  <Application>Microsoft Office PowerPoint</Application>
  <PresentationFormat>Экран (4:3)</PresentationFormat>
  <Paragraphs>45</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Поток</vt:lpstr>
      <vt:lpstr>Орталық Азиядағы архитектура </vt:lpstr>
      <vt:lpstr>Қазақстан сәулет өнері</vt:lpstr>
      <vt:lpstr>Қошқар ата құлыптасы</vt:lpstr>
      <vt:lpstr>Айша бибі кесенесі</vt:lpstr>
      <vt:lpstr>Слайд 5</vt:lpstr>
      <vt:lpstr>Арыстан баб кесенесі</vt:lpstr>
      <vt:lpstr>Ахмет Ясауи кесенесі </vt:lpstr>
      <vt:lpstr>Слайд 8</vt:lpstr>
      <vt:lpstr>Өзбекстан сәулет өнері</vt:lpstr>
      <vt:lpstr>  Самарқанд</vt:lpstr>
      <vt:lpstr>Слайд 11</vt:lpstr>
      <vt:lpstr>Тіллә- Қари медресесі</vt:lpstr>
      <vt:lpstr>        Шердор медресесі</vt:lpstr>
      <vt:lpstr>Слайд 14</vt:lpstr>
      <vt:lpstr>Регистан алаңы</vt:lpstr>
      <vt:lpstr>Қырғызстан сәулет өнері</vt:lpstr>
      <vt:lpstr>Бурана мұнарасы</vt:lpstr>
      <vt:lpstr>Слайд 18</vt:lpstr>
      <vt:lpstr>Таш-Рабат</vt:lpstr>
      <vt:lpstr>Өзген</vt:lpstr>
      <vt:lpstr>Слайд 21</vt:lpstr>
      <vt:lpstr>Тәжікстан сәулет өнері</vt:lpstr>
      <vt:lpstr>Хиссар бекінісі</vt:lpstr>
      <vt:lpstr>Түркменстан сәулет өнері</vt:lpstr>
      <vt:lpstr>Ниса бекінісі</vt:lpstr>
      <vt:lpstr>Слайд 26</vt:lpstr>
      <vt:lpstr>Сұлтан Санжар кесенесі</vt:lpstr>
      <vt:lpstr>Назарларыңызға рахмет!</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Орталық Азиядағы архитектура </dc:title>
  <dc:creator>админ</dc:creator>
  <cp:lastModifiedBy>админ</cp:lastModifiedBy>
  <cp:revision>2</cp:revision>
  <dcterms:created xsi:type="dcterms:W3CDTF">2020-03-05T08:33:16Z</dcterms:created>
  <dcterms:modified xsi:type="dcterms:W3CDTF">2020-03-05T15:57:43Z</dcterms:modified>
</cp:coreProperties>
</file>